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C45D1-D532-06C9-20A4-F9A713C9A7AE}" v="1" dt="2025-10-26T05:22:42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berist Maruf" userId="77e45321f3fdf709" providerId="Windows Live" clId="Web-{4F8C45D1-D532-06C9-20A4-F9A713C9A7AE}"/>
    <pc:docChg chg="modSld">
      <pc:chgData name="Cyberist Maruf" userId="77e45321f3fdf709" providerId="Windows Live" clId="Web-{4F8C45D1-D532-06C9-20A4-F9A713C9A7AE}" dt="2025-10-26T05:22:42.193" v="0" actId="14100"/>
      <pc:docMkLst>
        <pc:docMk/>
      </pc:docMkLst>
      <pc:sldChg chg="modSp">
        <pc:chgData name="Cyberist Maruf" userId="77e45321f3fdf709" providerId="Windows Live" clId="Web-{4F8C45D1-D532-06C9-20A4-F9A713C9A7AE}" dt="2025-10-26T05:22:42.193" v="0" actId="14100"/>
        <pc:sldMkLst>
          <pc:docMk/>
          <pc:sldMk cId="0" sldId="263"/>
        </pc:sldMkLst>
        <pc:spChg chg="mod">
          <ac:chgData name="Cyberist Maruf" userId="77e45321f3fdf709" providerId="Windows Live" clId="Web-{4F8C45D1-D532-06C9-20A4-F9A713C9A7AE}" dt="2025-10-26T05:22:42.193" v="0" actId="14100"/>
          <ac:spMkLst>
            <pc:docMk/>
            <pc:sldMk cId="0" sldId="263"/>
            <ac:spMk id="29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871F7C8-8172-4C34-82ED-9FC8569FA6D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6DC3E05-655B-40EE-8BAE-474F1BE041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476F510-FFFE-4795-B0AA-A9B07CB220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3C785A6-82D0-4C29-9CD8-F1C2FE0B25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4E6ABA2-EA6F-424C-BEAC-2D69536A4D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4324776-5657-4F42-9850-70A5CE0D3D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F1ECD5B-D8D4-4CC8-A99B-10FE94A8FB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F54E76B-2550-401A-8522-0971AEF6DC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B798732-5142-4C31-A17A-88A11113E9A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54E2619-59F1-40CE-B1E0-F2DFE427304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4B6A2129-6676-477A-B587-E8394EA42B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C825FC8-5560-4ACB-A02A-E847CC4979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F8F24E-2F9E-49F8-87A3-CCAC02CA1C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D746CA2-0D9F-4E86-9F01-D2061963E9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9C83A2-A166-4F34-A5FD-E2EEAE4C1F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2D4350-A87A-4250-A388-6B2A211BD2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46BE71-9AEA-4CD3-B7C0-73C4A05516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3A7E83-3065-4885-A05A-143E45CC0B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5C9FAE-3AF7-45D4-8589-44EC7DA7B1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2F8F66-F22F-4E30-8CD0-A3F20C2743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4A8A2C6-AB79-41FC-B8A9-B07FB5244B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FC4BA39-440E-48C6-9C8D-E6B48003A9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EED101-F919-4C95-ADF8-98F33B60CF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FCFA38F-A6D2-4FE2-A1AA-94E068AA20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96D821-5FD7-4B8A-ADE5-A4D09060AC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607370-5666-4DDB-B238-6D3504A5DA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6FDC6C-579B-4484-BB98-D2D03BA062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06BEB67-F9CC-438E-AE61-A806068874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89EF29C-F608-4146-9EF8-7CB8BA68D58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4F930D-D5CC-46BE-8374-961AEECFED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CC8EEF-CBD1-4932-B789-C1B42E4C2C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277B3F6-F145-4ABA-A801-8DACA62300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2F8943-7D3A-4A6A-AC29-50D8FF2329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3CD7FE-3DB4-45CE-BD21-E4A2DC28C0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FE5422-AD64-45B1-A55E-2028B6A92D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40B4A35-C86C-4838-B981-DFD2B73D4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;p3"/>
          <p:cNvSpPr/>
          <p:nvPr/>
        </p:nvSpPr>
        <p:spPr>
          <a:xfrm>
            <a:off x="-10800" y="8057880"/>
            <a:ext cx="18287280" cy="2228760"/>
          </a:xfrm>
          <a:prstGeom prst="rect">
            <a:avLst/>
          </a:prstGeom>
          <a:solidFill>
            <a:schemeClr val="accent1"/>
          </a:solidFill>
          <a:ln w="9525">
            <a:solidFill>
              <a:srgbClr val="8888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35;p8"/>
          <p:cNvSpPr/>
          <p:nvPr/>
        </p:nvSpPr>
        <p:spPr>
          <a:xfrm>
            <a:off x="-205200" y="0"/>
            <a:ext cx="18530640" cy="10286280"/>
          </a:xfrm>
          <a:prstGeom prst="rect">
            <a:avLst/>
          </a:prstGeom>
          <a:solidFill>
            <a:schemeClr val="accent6"/>
          </a:solidFill>
          <a:ln w="9525">
            <a:solidFill>
              <a:srgbClr val="888888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2400" b="0" strike="noStrike" spc="-1">
                <a:latin typeface="Times New Roman"/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47;p10"/>
          <p:cNvPicPr/>
          <p:nvPr/>
        </p:nvPicPr>
        <p:blipFill>
          <a:blip r:embed="rId2"/>
          <a:srcRect l="32462" t="40684" r="11556" b="3476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48;p10"/>
          <p:cNvSpPr/>
          <p:nvPr/>
        </p:nvSpPr>
        <p:spPr>
          <a:xfrm rot="16200000">
            <a:off x="781200" y="-780480"/>
            <a:ext cx="10286280" cy="11849760"/>
          </a:xfrm>
          <a:custGeom>
            <a:avLst/>
            <a:gdLst/>
            <a:ahLst/>
            <a:cxnLst/>
            <a:rect l="l" t="t" r="r" b="b"/>
            <a:pathLst>
              <a:path w="15173127" h="15800464">
                <a:moveTo>
                  <a:pt x="0" y="0"/>
                </a:moveTo>
                <a:lnTo>
                  <a:pt x="15173126" y="0"/>
                </a:lnTo>
                <a:lnTo>
                  <a:pt x="15173126" y="15800464"/>
                </a:lnTo>
                <a:lnTo>
                  <a:pt x="0" y="158004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7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7" name="Google Shape;50;p10"/>
          <p:cNvGrpSpPr/>
          <p:nvPr/>
        </p:nvGrpSpPr>
        <p:grpSpPr>
          <a:xfrm>
            <a:off x="931320" y="9320400"/>
            <a:ext cx="418320" cy="404280"/>
            <a:chOff x="931320" y="9320400"/>
            <a:chExt cx="418320" cy="404280"/>
          </a:xfrm>
        </p:grpSpPr>
        <p:sp>
          <p:nvSpPr>
            <p:cNvPr id="198" name="Google Shape;51;p10"/>
            <p:cNvSpPr/>
            <p:nvPr/>
          </p:nvSpPr>
          <p:spPr>
            <a:xfrm>
              <a:off x="931320" y="9345960"/>
              <a:ext cx="418320" cy="378360"/>
            </a:xfrm>
            <a:custGeom>
              <a:avLst/>
              <a:gdLst/>
              <a:ahLst/>
              <a:cxnLst/>
              <a:rect l="l" t="t" r="r" b="b"/>
              <a:pathLst>
                <a:path w="772356" h="698500">
                  <a:moveTo>
                    <a:pt x="739619" y="440274"/>
                  </a:moveTo>
                  <a:lnTo>
                    <a:pt x="642337" y="607476"/>
                  </a:lnTo>
                  <a:cubicBezTo>
                    <a:pt x="609549" y="663831"/>
                    <a:pt x="549268" y="698500"/>
                    <a:pt x="484069" y="698500"/>
                  </a:cubicBezTo>
                  <a:lnTo>
                    <a:pt x="288287" y="698500"/>
                  </a:lnTo>
                  <a:cubicBezTo>
                    <a:pt x="223088" y="698500"/>
                    <a:pt x="162807" y="663831"/>
                    <a:pt x="130019" y="607476"/>
                  </a:cubicBezTo>
                  <a:lnTo>
                    <a:pt x="32737" y="440274"/>
                  </a:lnTo>
                  <a:cubicBezTo>
                    <a:pt x="0" y="384007"/>
                    <a:pt x="0" y="314493"/>
                    <a:pt x="32737" y="258226"/>
                  </a:cubicBezTo>
                  <a:lnTo>
                    <a:pt x="130019" y="91024"/>
                  </a:lnTo>
                  <a:cubicBezTo>
                    <a:pt x="162807" y="34669"/>
                    <a:pt x="223088" y="0"/>
                    <a:pt x="288287" y="0"/>
                  </a:cubicBezTo>
                  <a:lnTo>
                    <a:pt x="484069" y="0"/>
                  </a:lnTo>
                  <a:cubicBezTo>
                    <a:pt x="549268" y="0"/>
                    <a:pt x="609549" y="34669"/>
                    <a:pt x="642337" y="91024"/>
                  </a:cubicBezTo>
                  <a:lnTo>
                    <a:pt x="739619" y="258226"/>
                  </a:lnTo>
                  <a:cubicBezTo>
                    <a:pt x="772356" y="314493"/>
                    <a:pt x="772356" y="384007"/>
                    <a:pt x="739619" y="440274"/>
                  </a:cubicBezTo>
                  <a:close/>
                </a:path>
              </a:pathLst>
            </a:custGeom>
            <a:solidFill>
              <a:srgbClr val="F5F5F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Google Shape;52;p10"/>
            <p:cNvSpPr/>
            <p:nvPr/>
          </p:nvSpPr>
          <p:spPr>
            <a:xfrm>
              <a:off x="982440" y="9320400"/>
              <a:ext cx="316440" cy="404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0" name="Google Shape;53;p10"/>
          <p:cNvSpPr/>
          <p:nvPr/>
        </p:nvSpPr>
        <p:spPr>
          <a:xfrm>
            <a:off x="678600" y="2757960"/>
            <a:ext cx="10549440" cy="272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22340" b="1" strike="noStrike" spc="-1">
                <a:solidFill>
                  <a:srgbClr val="F5F5F7"/>
                </a:solidFill>
                <a:latin typeface="Bebas Neue"/>
                <a:ea typeface="Bebas Neue"/>
              </a:rPr>
              <a:t>Plexus</a:t>
            </a:r>
            <a:r>
              <a:rPr lang="en-US" sz="22340" b="1" strike="noStrike" spc="-1">
                <a:solidFill>
                  <a:srgbClr val="00FFA3"/>
                </a:solidFill>
                <a:latin typeface="Bebas Neue"/>
                <a:ea typeface="Bebas Neue"/>
              </a:rPr>
              <a:t>.</a:t>
            </a:r>
            <a:endParaRPr lang="en-US" sz="22340" b="0" strike="noStrike" spc="-1">
              <a:latin typeface="Arial"/>
            </a:endParaRPr>
          </a:p>
        </p:txBody>
      </p:sp>
      <p:grpSp>
        <p:nvGrpSpPr>
          <p:cNvPr id="201" name="Google Shape;54;p10"/>
          <p:cNvGrpSpPr/>
          <p:nvPr/>
        </p:nvGrpSpPr>
        <p:grpSpPr>
          <a:xfrm>
            <a:off x="664920" y="467280"/>
            <a:ext cx="1774800" cy="758880"/>
            <a:chOff x="664920" y="467280"/>
            <a:chExt cx="1774800" cy="758880"/>
          </a:xfrm>
        </p:grpSpPr>
        <p:sp>
          <p:nvSpPr>
            <p:cNvPr id="202" name="Google Shape;55;p10"/>
            <p:cNvSpPr/>
            <p:nvPr/>
          </p:nvSpPr>
          <p:spPr>
            <a:xfrm>
              <a:off x="664920" y="467280"/>
              <a:ext cx="1774800" cy="68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F5F5F7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03" name="Google Shape;56;p10"/>
            <p:cNvSpPr/>
            <p:nvPr/>
          </p:nvSpPr>
          <p:spPr>
            <a:xfrm>
              <a:off x="2208240" y="537120"/>
              <a:ext cx="9396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204" name="Text Box 1"/>
          <p:cNvSpPr/>
          <p:nvPr/>
        </p:nvSpPr>
        <p:spPr>
          <a:xfrm>
            <a:off x="1179720" y="5730120"/>
            <a:ext cx="5701680" cy="30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Text Box 2"/>
          <p:cNvSpPr/>
          <p:nvPr/>
        </p:nvSpPr>
        <p:spPr>
          <a:xfrm>
            <a:off x="-123840" y="5508000"/>
            <a:ext cx="84916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Arial"/>
              </a:rPr>
              <a:t>A Centralized Network for Modern </a:t>
            </a:r>
            <a:r>
              <a:rPr lang="en-US" sz="3600" b="0" strike="noStrike" spc="-1">
                <a:solidFill>
                  <a:srgbClr val="FFFFFF"/>
                </a:solidFill>
                <a:latin typeface="Bebas Neue"/>
                <a:ea typeface="Arial"/>
              </a:rPr>
              <a:t>Knowledge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Arial"/>
              </a:rPr>
              <a:t>Resource Managemen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06" name="Picture 0" descr="Screenshot from 2025-10-26 00-11-06"/>
          <p:cNvPicPr/>
          <p:nvPr/>
        </p:nvPicPr>
        <p:blipFill>
          <a:blip r:embed="rId4"/>
          <a:stretch/>
        </p:blipFill>
        <p:spPr>
          <a:xfrm rot="20520000">
            <a:off x="10045800" y="125280"/>
            <a:ext cx="14487480" cy="7386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254;p18"/>
          <p:cNvPicPr/>
          <p:nvPr/>
        </p:nvPicPr>
        <p:blipFill>
          <a:blip r:embed="rId2"/>
          <a:srcRect l="32462" t="40684" r="11556" b="3476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sp>
        <p:nvSpPr>
          <p:cNvPr id="347" name="Google Shape;255;p18"/>
          <p:cNvSpPr/>
          <p:nvPr/>
        </p:nvSpPr>
        <p:spPr>
          <a:xfrm>
            <a:off x="39240" y="0"/>
            <a:ext cx="18273240" cy="10332000"/>
          </a:xfrm>
          <a:custGeom>
            <a:avLst/>
            <a:gdLst/>
            <a:ahLst/>
            <a:cxnLst/>
            <a:rect l="l" t="t" r="r" b="b"/>
            <a:pathLst>
              <a:path w="18274070" h="18274070">
                <a:moveTo>
                  <a:pt x="0" y="0"/>
                </a:moveTo>
                <a:lnTo>
                  <a:pt x="18274070" y="0"/>
                </a:lnTo>
                <a:lnTo>
                  <a:pt x="18274070" y="18274069"/>
                </a:lnTo>
                <a:lnTo>
                  <a:pt x="0" y="182740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65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Google Shape;256;p18"/>
          <p:cNvSpPr/>
          <p:nvPr/>
        </p:nvSpPr>
        <p:spPr>
          <a:xfrm>
            <a:off x="-57600" y="-8094240"/>
            <a:ext cx="28589400" cy="18426240"/>
          </a:xfrm>
          <a:custGeom>
            <a:avLst/>
            <a:gdLst/>
            <a:ahLst/>
            <a:cxnLst/>
            <a:rect l="l" t="t" r="r" b="b"/>
            <a:pathLst>
              <a:path w="32674371" h="18427037">
                <a:moveTo>
                  <a:pt x="0" y="0"/>
                </a:moveTo>
                <a:lnTo>
                  <a:pt x="32674372" y="0"/>
                </a:lnTo>
                <a:lnTo>
                  <a:pt x="32674372" y="18427037"/>
                </a:lnTo>
                <a:lnTo>
                  <a:pt x="0" y="184270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Google Shape;257;p18"/>
          <p:cNvSpPr/>
          <p:nvPr/>
        </p:nvSpPr>
        <p:spPr>
          <a:xfrm rot="10800000">
            <a:off x="-57240" y="3736800"/>
            <a:ext cx="18196920" cy="6594840"/>
          </a:xfrm>
          <a:custGeom>
            <a:avLst/>
            <a:gdLst/>
            <a:ahLst/>
            <a:cxnLst/>
            <a:rect l="l" t="t" r="r" b="b"/>
            <a:pathLst>
              <a:path w="18712072" h="10552859">
                <a:moveTo>
                  <a:pt x="0" y="0"/>
                </a:moveTo>
                <a:lnTo>
                  <a:pt x="18712072" y="0"/>
                </a:lnTo>
                <a:lnTo>
                  <a:pt x="18712072" y="10552859"/>
                </a:lnTo>
                <a:lnTo>
                  <a:pt x="0" y="105528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 amt="58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Google Shape;258;p18"/>
          <p:cNvSpPr/>
          <p:nvPr/>
        </p:nvSpPr>
        <p:spPr>
          <a:xfrm>
            <a:off x="4074840" y="5503680"/>
            <a:ext cx="10137960" cy="5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F5F5F7"/>
                </a:solidFill>
                <a:latin typeface="Inter"/>
                <a:ea typeface="Inter"/>
              </a:rPr>
              <a:t>Plexus: Experience the Digital Library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51" name="Google Shape;259;p18"/>
          <p:cNvSpPr/>
          <p:nvPr/>
        </p:nvSpPr>
        <p:spPr>
          <a:xfrm>
            <a:off x="791280" y="3190320"/>
            <a:ext cx="16468200" cy="219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8000" b="1" strike="noStrike" spc="-1">
                <a:solidFill>
                  <a:srgbClr val="FFFFFF"/>
                </a:solidFill>
                <a:latin typeface="Bebas Neue"/>
                <a:ea typeface="Bebas Neue"/>
              </a:rPr>
              <a:t>Live Demonstration</a:t>
            </a:r>
            <a:endParaRPr lang="en-US" sz="18000" b="0" strike="noStrike" spc="-1">
              <a:latin typeface="Arial"/>
            </a:endParaRPr>
          </a:p>
        </p:txBody>
      </p:sp>
      <p:sp>
        <p:nvSpPr>
          <p:cNvPr id="352" name="Google Shape;260;p18"/>
          <p:cNvSpPr/>
          <p:nvPr/>
        </p:nvSpPr>
        <p:spPr>
          <a:xfrm>
            <a:off x="1687680" y="577080"/>
            <a:ext cx="93960" cy="21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53" name="Google Shape;261;p18"/>
          <p:cNvGrpSpPr/>
          <p:nvPr/>
        </p:nvGrpSpPr>
        <p:grpSpPr>
          <a:xfrm>
            <a:off x="664920" y="467280"/>
            <a:ext cx="1854000" cy="798840"/>
            <a:chOff x="664920" y="467280"/>
            <a:chExt cx="1854000" cy="798840"/>
          </a:xfrm>
        </p:grpSpPr>
        <p:sp>
          <p:nvSpPr>
            <p:cNvPr id="354" name="Google Shape;262;p18"/>
            <p:cNvSpPr/>
            <p:nvPr/>
          </p:nvSpPr>
          <p:spPr>
            <a:xfrm>
              <a:off x="664920" y="467280"/>
              <a:ext cx="185400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355" name="Google Shape;263;p18"/>
            <p:cNvSpPr/>
            <p:nvPr/>
          </p:nvSpPr>
          <p:spPr>
            <a:xfrm>
              <a:off x="2231280" y="577080"/>
              <a:ext cx="9396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94;p24"/>
          <p:cNvSpPr/>
          <p:nvPr/>
        </p:nvSpPr>
        <p:spPr>
          <a:xfrm>
            <a:off x="3565440" y="606960"/>
            <a:ext cx="11156040" cy="91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5000" b="1" strike="noStrike" spc="-1">
                <a:solidFill>
                  <a:srgbClr val="0D2243"/>
                </a:solidFill>
                <a:latin typeface="Inter"/>
                <a:ea typeface="Inter"/>
              </a:rPr>
              <a:t>Conclusion &amp; Future Roadmap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357" name="Google Shape;395;p24"/>
          <p:cNvSpPr/>
          <p:nvPr/>
        </p:nvSpPr>
        <p:spPr>
          <a:xfrm>
            <a:off x="1693080" y="2407320"/>
            <a:ext cx="3102480" cy="5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D2243"/>
                </a:solidFill>
                <a:latin typeface="Inter"/>
                <a:ea typeface="Inter"/>
              </a:rPr>
              <a:t>Key Achievements: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8" name="Google Shape;397;p24"/>
          <p:cNvSpPr/>
          <p:nvPr/>
        </p:nvSpPr>
        <p:spPr>
          <a:xfrm>
            <a:off x="12672720" y="2334960"/>
            <a:ext cx="3319920" cy="5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D2243"/>
                </a:solidFill>
                <a:latin typeface="Inter"/>
                <a:ea typeface="Inter"/>
              </a:rPr>
              <a:t>Next Steps for Plexus: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59" name="Google Shape;404;p24"/>
          <p:cNvSpPr/>
          <p:nvPr/>
        </p:nvSpPr>
        <p:spPr>
          <a:xfrm>
            <a:off x="1759680" y="3702960"/>
            <a:ext cx="4301280" cy="361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Accuracy: Automated core financial logic (Fine Calculation), eliminating manual errors..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Efficiency: Streamlined book issue/return processes, saving significant staff time.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Accessibility: Provided 24/7 online access to the catalog and personal issue tracking.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Google Shape;406;p24"/>
          <p:cNvSpPr/>
          <p:nvPr/>
        </p:nvSpPr>
        <p:spPr>
          <a:xfrm>
            <a:off x="1765080" y="8841240"/>
            <a:ext cx="1465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D2243">
                <a:alpha val="4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1" name="Google Shape;407;p24"/>
          <p:cNvGrpSpPr/>
          <p:nvPr/>
        </p:nvGrpSpPr>
        <p:grpSpPr>
          <a:xfrm>
            <a:off x="664920" y="467280"/>
            <a:ext cx="1667880" cy="828720"/>
            <a:chOff x="664920" y="467280"/>
            <a:chExt cx="1667880" cy="828720"/>
          </a:xfrm>
        </p:grpSpPr>
        <p:sp>
          <p:nvSpPr>
            <p:cNvPr id="362" name="Google Shape;408;p24"/>
            <p:cNvSpPr/>
            <p:nvPr/>
          </p:nvSpPr>
          <p:spPr>
            <a:xfrm>
              <a:off x="664920" y="467280"/>
              <a:ext cx="155844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363" name="Google Shape;409;p24"/>
            <p:cNvSpPr/>
            <p:nvPr/>
          </p:nvSpPr>
          <p:spPr>
            <a:xfrm>
              <a:off x="2231280" y="60696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364" name="Google Shape;404;p24"/>
          <p:cNvSpPr/>
          <p:nvPr/>
        </p:nvSpPr>
        <p:spPr>
          <a:xfrm>
            <a:off x="12456360" y="3702960"/>
            <a:ext cx="4301280" cy="361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Integrated Payments: Implement online payment for overdue fines directly through the portal.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Advanced Analytics: Add graphical reports for detailed analysis of book trends and financial summaries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Notification System: Implement email/in-app reminders for approaching due dates to reduce late returns.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5" name="Google Shape;364;p23"/>
          <p:cNvSpPr/>
          <p:nvPr/>
        </p:nvSpPr>
        <p:spPr>
          <a:xfrm>
            <a:off x="6119640" y="3270960"/>
            <a:ext cx="3871800" cy="3406320"/>
          </a:xfrm>
          <a:custGeom>
            <a:avLst/>
            <a:gdLst/>
            <a:ahLst/>
            <a:cxnLst/>
            <a:rect l="l" t="t" r="r" b="b"/>
            <a:pathLst>
              <a:path w="793992" h="698500">
                <a:moveTo>
                  <a:pt x="778768" y="391580"/>
                </a:moveTo>
                <a:lnTo>
                  <a:pt x="624824" y="656170"/>
                </a:lnTo>
                <a:cubicBezTo>
                  <a:pt x="609576" y="682377"/>
                  <a:pt x="581543" y="698500"/>
                  <a:pt x="551223" y="698500"/>
                </a:cubicBezTo>
                <a:lnTo>
                  <a:pt x="242769" y="698500"/>
                </a:lnTo>
                <a:cubicBezTo>
                  <a:pt x="212449" y="698500"/>
                  <a:pt x="184416" y="682377"/>
                  <a:pt x="169168" y="656170"/>
                </a:cubicBezTo>
                <a:lnTo>
                  <a:pt x="15224" y="391580"/>
                </a:lnTo>
                <a:cubicBezTo>
                  <a:pt x="0" y="365413"/>
                  <a:pt x="0" y="333087"/>
                  <a:pt x="15224" y="306920"/>
                </a:cubicBezTo>
                <a:lnTo>
                  <a:pt x="169168" y="42330"/>
                </a:lnTo>
                <a:cubicBezTo>
                  <a:pt x="184416" y="16123"/>
                  <a:pt x="212449" y="0"/>
                  <a:pt x="242769" y="0"/>
                </a:cubicBezTo>
                <a:lnTo>
                  <a:pt x="551223" y="0"/>
                </a:lnTo>
                <a:cubicBezTo>
                  <a:pt x="581543" y="0"/>
                  <a:pt x="609576" y="16123"/>
                  <a:pt x="624824" y="42330"/>
                </a:cubicBezTo>
                <a:lnTo>
                  <a:pt x="778768" y="306920"/>
                </a:lnTo>
                <a:cubicBezTo>
                  <a:pt x="793992" y="333087"/>
                  <a:pt x="793992" y="365413"/>
                  <a:pt x="778768" y="391580"/>
                </a:cubicBezTo>
                <a:close/>
              </a:path>
            </a:pathLst>
          </a:custGeom>
          <a:solidFill>
            <a:srgbClr val="0D224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Google Shape;365;p23"/>
          <p:cNvSpPr/>
          <p:nvPr/>
        </p:nvSpPr>
        <p:spPr>
          <a:xfrm>
            <a:off x="9432360" y="2695680"/>
            <a:ext cx="2313000" cy="1786680"/>
          </a:xfrm>
          <a:custGeom>
            <a:avLst/>
            <a:gdLst/>
            <a:ahLst/>
            <a:cxnLst/>
            <a:rect l="l" t="t" r="r" b="b"/>
            <a:pathLst>
              <a:path w="791654" h="698500">
                <a:moveTo>
                  <a:pt x="774537" y="396842"/>
                </a:moveTo>
                <a:lnTo>
                  <a:pt x="626717" y="650908"/>
                </a:lnTo>
                <a:cubicBezTo>
                  <a:pt x="609574" y="680373"/>
                  <a:pt x="578055" y="698500"/>
                  <a:pt x="543965" y="698500"/>
                </a:cubicBezTo>
                <a:lnTo>
                  <a:pt x="247689" y="698500"/>
                </a:lnTo>
                <a:cubicBezTo>
                  <a:pt x="213599" y="698500"/>
                  <a:pt x="182080" y="680373"/>
                  <a:pt x="164937" y="650908"/>
                </a:cubicBezTo>
                <a:lnTo>
                  <a:pt x="17117" y="396842"/>
                </a:lnTo>
                <a:cubicBezTo>
                  <a:pt x="0" y="367423"/>
                  <a:pt x="0" y="331077"/>
                  <a:pt x="17117" y="301658"/>
                </a:cubicBezTo>
                <a:lnTo>
                  <a:pt x="164937" y="47592"/>
                </a:lnTo>
                <a:cubicBezTo>
                  <a:pt x="182080" y="18127"/>
                  <a:pt x="213599" y="0"/>
                  <a:pt x="247689" y="0"/>
                </a:cubicBezTo>
                <a:lnTo>
                  <a:pt x="543965" y="0"/>
                </a:lnTo>
                <a:cubicBezTo>
                  <a:pt x="578055" y="0"/>
                  <a:pt x="609574" y="18127"/>
                  <a:pt x="626717" y="47592"/>
                </a:cubicBezTo>
                <a:lnTo>
                  <a:pt x="774537" y="301658"/>
                </a:lnTo>
                <a:cubicBezTo>
                  <a:pt x="791654" y="331077"/>
                  <a:pt x="791654" y="367423"/>
                  <a:pt x="774537" y="396842"/>
                </a:cubicBezTo>
                <a:close/>
              </a:path>
            </a:pathLst>
          </a:custGeom>
          <a:solidFill>
            <a:srgbClr val="00FFA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7" name="Google Shape;367;p23"/>
          <p:cNvGrpSpPr/>
          <p:nvPr/>
        </p:nvGrpSpPr>
        <p:grpSpPr>
          <a:xfrm>
            <a:off x="9504000" y="5161320"/>
            <a:ext cx="2093760" cy="1978920"/>
            <a:chOff x="9504000" y="5161320"/>
            <a:chExt cx="2093760" cy="1978920"/>
          </a:xfrm>
        </p:grpSpPr>
        <p:sp>
          <p:nvSpPr>
            <p:cNvPr id="368" name="Google Shape;368;p23"/>
            <p:cNvSpPr/>
            <p:nvPr/>
          </p:nvSpPr>
          <p:spPr>
            <a:xfrm>
              <a:off x="9504000" y="5287680"/>
              <a:ext cx="2093760" cy="1852560"/>
            </a:xfrm>
            <a:custGeom>
              <a:avLst/>
              <a:gdLst/>
              <a:ahLst/>
              <a:cxnLst/>
              <a:rect l="l" t="t" r="r" b="b"/>
              <a:pathLst>
                <a:path w="789361" h="698500">
                  <a:moveTo>
                    <a:pt x="770389" y="402001"/>
                  </a:moveTo>
                  <a:lnTo>
                    <a:pt x="628573" y="645749"/>
                  </a:lnTo>
                  <a:cubicBezTo>
                    <a:pt x="609571" y="678408"/>
                    <a:pt x="574636" y="698500"/>
                    <a:pt x="536851" y="698500"/>
                  </a:cubicBezTo>
                  <a:lnTo>
                    <a:pt x="252511" y="698500"/>
                  </a:lnTo>
                  <a:cubicBezTo>
                    <a:pt x="214726" y="698500"/>
                    <a:pt x="179791" y="678408"/>
                    <a:pt x="160789" y="645749"/>
                  </a:cubicBezTo>
                  <a:lnTo>
                    <a:pt x="18973" y="402001"/>
                  </a:lnTo>
                  <a:cubicBezTo>
                    <a:pt x="0" y="369393"/>
                    <a:pt x="0" y="329107"/>
                    <a:pt x="18973" y="296499"/>
                  </a:cubicBezTo>
                  <a:lnTo>
                    <a:pt x="160789" y="52751"/>
                  </a:lnTo>
                  <a:cubicBezTo>
                    <a:pt x="179791" y="20092"/>
                    <a:pt x="214726" y="0"/>
                    <a:pt x="252511" y="0"/>
                  </a:cubicBezTo>
                  <a:lnTo>
                    <a:pt x="536851" y="0"/>
                  </a:lnTo>
                  <a:cubicBezTo>
                    <a:pt x="574636" y="0"/>
                    <a:pt x="609571" y="20092"/>
                    <a:pt x="628573" y="52751"/>
                  </a:cubicBezTo>
                  <a:lnTo>
                    <a:pt x="770389" y="296499"/>
                  </a:lnTo>
                  <a:cubicBezTo>
                    <a:pt x="789362" y="329107"/>
                    <a:pt x="789362" y="369393"/>
                    <a:pt x="770389" y="402001"/>
                  </a:cubicBezTo>
                  <a:close/>
                </a:path>
              </a:pathLst>
            </a:custGeom>
            <a:solidFill>
              <a:srgbClr val="98A1A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Google Shape;369;p23"/>
            <p:cNvSpPr/>
            <p:nvPr/>
          </p:nvSpPr>
          <p:spPr>
            <a:xfrm>
              <a:off x="9776160" y="5161320"/>
              <a:ext cx="1549440" cy="197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0" name="Google Shape;370;p23"/>
          <p:cNvGrpSpPr/>
          <p:nvPr/>
        </p:nvGrpSpPr>
        <p:grpSpPr>
          <a:xfrm>
            <a:off x="6827400" y="6727680"/>
            <a:ext cx="1227600" cy="1177200"/>
            <a:chOff x="6827400" y="6727680"/>
            <a:chExt cx="1227600" cy="1177200"/>
          </a:xfrm>
        </p:grpSpPr>
        <p:sp>
          <p:nvSpPr>
            <p:cNvPr id="371" name="Google Shape;371;p23"/>
            <p:cNvSpPr/>
            <p:nvPr/>
          </p:nvSpPr>
          <p:spPr>
            <a:xfrm>
              <a:off x="6827400" y="6802920"/>
              <a:ext cx="1227600" cy="1101960"/>
            </a:xfrm>
            <a:custGeom>
              <a:avLst/>
              <a:gdLst/>
              <a:ahLst/>
              <a:cxnLst/>
              <a:rect l="l" t="t" r="r" b="b"/>
              <a:pathLst>
                <a:path w="783476" h="698500">
                  <a:moveTo>
                    <a:pt x="759740" y="415246"/>
                  </a:moveTo>
                  <a:lnTo>
                    <a:pt x="633336" y="632504"/>
                  </a:lnTo>
                  <a:cubicBezTo>
                    <a:pt x="609563" y="673364"/>
                    <a:pt x="565857" y="698500"/>
                    <a:pt x="518585" y="698500"/>
                  </a:cubicBezTo>
                  <a:lnTo>
                    <a:pt x="264891" y="698500"/>
                  </a:lnTo>
                  <a:cubicBezTo>
                    <a:pt x="217619" y="698500"/>
                    <a:pt x="173913" y="673364"/>
                    <a:pt x="150140" y="632504"/>
                  </a:cubicBezTo>
                  <a:lnTo>
                    <a:pt x="23736" y="415246"/>
                  </a:lnTo>
                  <a:cubicBezTo>
                    <a:pt x="0" y="374450"/>
                    <a:pt x="0" y="324050"/>
                    <a:pt x="23736" y="283254"/>
                  </a:cubicBezTo>
                  <a:lnTo>
                    <a:pt x="150140" y="65996"/>
                  </a:lnTo>
                  <a:cubicBezTo>
                    <a:pt x="173913" y="25136"/>
                    <a:pt x="217619" y="0"/>
                    <a:pt x="264891" y="0"/>
                  </a:cubicBezTo>
                  <a:lnTo>
                    <a:pt x="518585" y="0"/>
                  </a:lnTo>
                  <a:cubicBezTo>
                    <a:pt x="565857" y="0"/>
                    <a:pt x="609563" y="25136"/>
                    <a:pt x="633336" y="65996"/>
                  </a:cubicBezTo>
                  <a:lnTo>
                    <a:pt x="759740" y="283254"/>
                  </a:lnTo>
                  <a:cubicBezTo>
                    <a:pt x="783476" y="324050"/>
                    <a:pt x="783476" y="374450"/>
                    <a:pt x="759740" y="415246"/>
                  </a:cubicBezTo>
                  <a:close/>
                </a:path>
              </a:pathLst>
            </a:custGeom>
            <a:solidFill>
              <a:srgbClr val="F5F5F7"/>
            </a:solidFill>
            <a:ln w="9525">
              <a:solidFill>
                <a:srgbClr val="98A1A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Google Shape;372;p23"/>
            <p:cNvSpPr/>
            <p:nvPr/>
          </p:nvSpPr>
          <p:spPr>
            <a:xfrm>
              <a:off x="6983640" y="6727680"/>
              <a:ext cx="915120" cy="117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526;p31"/>
          <p:cNvSpPr/>
          <p:nvPr/>
        </p:nvSpPr>
        <p:spPr>
          <a:xfrm>
            <a:off x="0" y="5124600"/>
            <a:ext cx="9143280" cy="5211360"/>
          </a:xfrm>
          <a:custGeom>
            <a:avLst/>
            <a:gdLst/>
            <a:ahLst/>
            <a:cxnLst/>
            <a:rect l="l" t="t" r="r" b="b"/>
            <a:pathLst>
              <a:path w="10387731" h="10387731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Google Shape;527;p31"/>
          <p:cNvSpPr/>
          <p:nvPr/>
        </p:nvSpPr>
        <p:spPr>
          <a:xfrm>
            <a:off x="-73080" y="-41040"/>
            <a:ext cx="18579240" cy="5164200"/>
          </a:xfrm>
          <a:custGeom>
            <a:avLst/>
            <a:gdLst/>
            <a:ahLst/>
            <a:cxnLst/>
            <a:rect l="l" t="t" r="r" b="b"/>
            <a:pathLst>
              <a:path w="4816592" h="1360065">
                <a:moveTo>
                  <a:pt x="0" y="0"/>
                </a:moveTo>
                <a:lnTo>
                  <a:pt x="4816592" y="0"/>
                </a:lnTo>
                <a:lnTo>
                  <a:pt x="4816592" y="1360065"/>
                </a:lnTo>
                <a:lnTo>
                  <a:pt x="0" y="13600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Google Shape;529;p31"/>
          <p:cNvSpPr/>
          <p:nvPr/>
        </p:nvSpPr>
        <p:spPr>
          <a:xfrm>
            <a:off x="9144000" y="5143680"/>
            <a:ext cx="9143280" cy="5211360"/>
          </a:xfrm>
          <a:custGeom>
            <a:avLst/>
            <a:gdLst/>
            <a:ahLst/>
            <a:cxnLst/>
            <a:rect l="l" t="t" r="r" b="b"/>
            <a:pathLst>
              <a:path w="10387731" h="10387731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76" name="Google Shape;530;p31"/>
          <p:cNvGrpSpPr/>
          <p:nvPr/>
        </p:nvGrpSpPr>
        <p:grpSpPr>
          <a:xfrm>
            <a:off x="943560" y="6156720"/>
            <a:ext cx="7970760" cy="4927680"/>
            <a:chOff x="943560" y="6156720"/>
            <a:chExt cx="7970760" cy="4927680"/>
          </a:xfrm>
        </p:grpSpPr>
        <p:sp>
          <p:nvSpPr>
            <p:cNvPr id="377" name="Google Shape;531;p31"/>
            <p:cNvSpPr/>
            <p:nvPr/>
          </p:nvSpPr>
          <p:spPr>
            <a:xfrm>
              <a:off x="943560" y="6429240"/>
              <a:ext cx="7970760" cy="1145520"/>
            </a:xfrm>
            <a:custGeom>
              <a:avLst/>
              <a:gdLst/>
              <a:ahLst/>
              <a:cxnLst/>
              <a:rect l="l" t="t" r="r" b="b"/>
              <a:pathLst>
                <a:path w="1391674" h="200129">
                  <a:moveTo>
                    <a:pt x="97121" y="0"/>
                  </a:moveTo>
                  <a:lnTo>
                    <a:pt x="1294553" y="0"/>
                  </a:lnTo>
                  <a:cubicBezTo>
                    <a:pt x="1320311" y="0"/>
                    <a:pt x="1345014" y="10232"/>
                    <a:pt x="1363228" y="28446"/>
                  </a:cubicBezTo>
                  <a:cubicBezTo>
                    <a:pt x="1381442" y="46660"/>
                    <a:pt x="1391674" y="71363"/>
                    <a:pt x="1391674" y="97121"/>
                  </a:cubicBezTo>
                  <a:lnTo>
                    <a:pt x="1391674" y="103008"/>
                  </a:lnTo>
                  <a:cubicBezTo>
                    <a:pt x="1391674" y="128766"/>
                    <a:pt x="1381442" y="153470"/>
                    <a:pt x="1363228" y="171683"/>
                  </a:cubicBezTo>
                  <a:cubicBezTo>
                    <a:pt x="1345014" y="189897"/>
                    <a:pt x="1320311" y="200129"/>
                    <a:pt x="1294553" y="200129"/>
                  </a:cubicBezTo>
                  <a:lnTo>
                    <a:pt x="97121" y="200129"/>
                  </a:lnTo>
                  <a:cubicBezTo>
                    <a:pt x="71363" y="200129"/>
                    <a:pt x="46660" y="189897"/>
                    <a:pt x="28446" y="171683"/>
                  </a:cubicBezTo>
                  <a:cubicBezTo>
                    <a:pt x="10232" y="153470"/>
                    <a:pt x="0" y="128766"/>
                    <a:pt x="0" y="103008"/>
                  </a:cubicBezTo>
                  <a:lnTo>
                    <a:pt x="0" y="97121"/>
                  </a:lnTo>
                  <a:cubicBezTo>
                    <a:pt x="0" y="71363"/>
                    <a:pt x="10232" y="46660"/>
                    <a:pt x="28446" y="28446"/>
                  </a:cubicBezTo>
                  <a:cubicBezTo>
                    <a:pt x="46660" y="10232"/>
                    <a:pt x="71363" y="0"/>
                    <a:pt x="9712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Google Shape;532;p31"/>
            <p:cNvSpPr/>
            <p:nvPr/>
          </p:nvSpPr>
          <p:spPr>
            <a:xfrm>
              <a:off x="943560" y="6156720"/>
              <a:ext cx="4654800" cy="492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79" name="Google Shape;533;p31"/>
          <p:cNvGrpSpPr/>
          <p:nvPr/>
        </p:nvGrpSpPr>
        <p:grpSpPr>
          <a:xfrm>
            <a:off x="943560" y="7809120"/>
            <a:ext cx="7970760" cy="4927680"/>
            <a:chOff x="943560" y="7809120"/>
            <a:chExt cx="7970760" cy="4927680"/>
          </a:xfrm>
        </p:grpSpPr>
        <p:sp>
          <p:nvSpPr>
            <p:cNvPr id="380" name="Google Shape;534;p31"/>
            <p:cNvSpPr/>
            <p:nvPr/>
          </p:nvSpPr>
          <p:spPr>
            <a:xfrm>
              <a:off x="943560" y="8082000"/>
              <a:ext cx="7970760" cy="1145520"/>
            </a:xfrm>
            <a:custGeom>
              <a:avLst/>
              <a:gdLst/>
              <a:ahLst/>
              <a:cxnLst/>
              <a:rect l="l" t="t" r="r" b="b"/>
              <a:pathLst>
                <a:path w="1391674" h="200129">
                  <a:moveTo>
                    <a:pt x="97121" y="0"/>
                  </a:moveTo>
                  <a:lnTo>
                    <a:pt x="1294553" y="0"/>
                  </a:lnTo>
                  <a:cubicBezTo>
                    <a:pt x="1320311" y="0"/>
                    <a:pt x="1345014" y="10232"/>
                    <a:pt x="1363228" y="28446"/>
                  </a:cubicBezTo>
                  <a:cubicBezTo>
                    <a:pt x="1381442" y="46660"/>
                    <a:pt x="1391674" y="71363"/>
                    <a:pt x="1391674" y="97121"/>
                  </a:cubicBezTo>
                  <a:lnTo>
                    <a:pt x="1391674" y="103008"/>
                  </a:lnTo>
                  <a:cubicBezTo>
                    <a:pt x="1391674" y="128766"/>
                    <a:pt x="1381442" y="153470"/>
                    <a:pt x="1363228" y="171683"/>
                  </a:cubicBezTo>
                  <a:cubicBezTo>
                    <a:pt x="1345014" y="189897"/>
                    <a:pt x="1320311" y="200129"/>
                    <a:pt x="1294553" y="200129"/>
                  </a:cubicBezTo>
                  <a:lnTo>
                    <a:pt x="97121" y="200129"/>
                  </a:lnTo>
                  <a:cubicBezTo>
                    <a:pt x="71363" y="200129"/>
                    <a:pt x="46660" y="189897"/>
                    <a:pt x="28446" y="171683"/>
                  </a:cubicBezTo>
                  <a:cubicBezTo>
                    <a:pt x="10232" y="153470"/>
                    <a:pt x="0" y="128766"/>
                    <a:pt x="0" y="103008"/>
                  </a:cubicBezTo>
                  <a:lnTo>
                    <a:pt x="0" y="97121"/>
                  </a:lnTo>
                  <a:cubicBezTo>
                    <a:pt x="0" y="71363"/>
                    <a:pt x="10232" y="46660"/>
                    <a:pt x="28446" y="28446"/>
                  </a:cubicBezTo>
                  <a:cubicBezTo>
                    <a:pt x="46660" y="10232"/>
                    <a:pt x="71363" y="0"/>
                    <a:pt x="9712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Google Shape;535;p31"/>
            <p:cNvSpPr/>
            <p:nvPr/>
          </p:nvSpPr>
          <p:spPr>
            <a:xfrm>
              <a:off x="943560" y="7809120"/>
              <a:ext cx="4654800" cy="492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2" name="Google Shape;536;p31"/>
          <p:cNvGrpSpPr/>
          <p:nvPr/>
        </p:nvGrpSpPr>
        <p:grpSpPr>
          <a:xfrm>
            <a:off x="9373320" y="7809120"/>
            <a:ext cx="7970760" cy="4927680"/>
            <a:chOff x="9373320" y="7809120"/>
            <a:chExt cx="7970760" cy="4927680"/>
          </a:xfrm>
        </p:grpSpPr>
        <p:sp>
          <p:nvSpPr>
            <p:cNvPr id="383" name="Google Shape;537;p31"/>
            <p:cNvSpPr/>
            <p:nvPr/>
          </p:nvSpPr>
          <p:spPr>
            <a:xfrm>
              <a:off x="9373320" y="8082000"/>
              <a:ext cx="7970760" cy="1145520"/>
            </a:xfrm>
            <a:custGeom>
              <a:avLst/>
              <a:gdLst/>
              <a:ahLst/>
              <a:cxnLst/>
              <a:rect l="l" t="t" r="r" b="b"/>
              <a:pathLst>
                <a:path w="1391674" h="200129">
                  <a:moveTo>
                    <a:pt x="97121" y="0"/>
                  </a:moveTo>
                  <a:lnTo>
                    <a:pt x="1294553" y="0"/>
                  </a:lnTo>
                  <a:cubicBezTo>
                    <a:pt x="1320311" y="0"/>
                    <a:pt x="1345014" y="10232"/>
                    <a:pt x="1363228" y="28446"/>
                  </a:cubicBezTo>
                  <a:cubicBezTo>
                    <a:pt x="1381442" y="46660"/>
                    <a:pt x="1391674" y="71363"/>
                    <a:pt x="1391674" y="97121"/>
                  </a:cubicBezTo>
                  <a:lnTo>
                    <a:pt x="1391674" y="103008"/>
                  </a:lnTo>
                  <a:cubicBezTo>
                    <a:pt x="1391674" y="128766"/>
                    <a:pt x="1381442" y="153470"/>
                    <a:pt x="1363228" y="171683"/>
                  </a:cubicBezTo>
                  <a:cubicBezTo>
                    <a:pt x="1345014" y="189897"/>
                    <a:pt x="1320311" y="200129"/>
                    <a:pt x="1294553" y="200129"/>
                  </a:cubicBezTo>
                  <a:lnTo>
                    <a:pt x="97121" y="200129"/>
                  </a:lnTo>
                  <a:cubicBezTo>
                    <a:pt x="71363" y="200129"/>
                    <a:pt x="46660" y="189897"/>
                    <a:pt x="28446" y="171683"/>
                  </a:cubicBezTo>
                  <a:cubicBezTo>
                    <a:pt x="10232" y="153470"/>
                    <a:pt x="0" y="128766"/>
                    <a:pt x="0" y="103008"/>
                  </a:cubicBezTo>
                  <a:lnTo>
                    <a:pt x="0" y="97121"/>
                  </a:lnTo>
                  <a:cubicBezTo>
                    <a:pt x="0" y="71363"/>
                    <a:pt x="10232" y="46660"/>
                    <a:pt x="28446" y="28446"/>
                  </a:cubicBezTo>
                  <a:cubicBezTo>
                    <a:pt x="46660" y="10232"/>
                    <a:pt x="71363" y="0"/>
                    <a:pt x="9712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Google Shape;538;p31"/>
            <p:cNvSpPr/>
            <p:nvPr/>
          </p:nvSpPr>
          <p:spPr>
            <a:xfrm>
              <a:off x="9373320" y="7809120"/>
              <a:ext cx="4654800" cy="492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85" name="Google Shape;539;p31"/>
          <p:cNvGrpSpPr/>
          <p:nvPr/>
        </p:nvGrpSpPr>
        <p:grpSpPr>
          <a:xfrm>
            <a:off x="9373320" y="6429240"/>
            <a:ext cx="7970760" cy="4654800"/>
            <a:chOff x="9373320" y="6429240"/>
            <a:chExt cx="7970760" cy="4654800"/>
          </a:xfrm>
        </p:grpSpPr>
        <p:sp>
          <p:nvSpPr>
            <p:cNvPr id="386" name="Google Shape;540;p31"/>
            <p:cNvSpPr/>
            <p:nvPr/>
          </p:nvSpPr>
          <p:spPr>
            <a:xfrm>
              <a:off x="9373320" y="6429240"/>
              <a:ext cx="7970760" cy="1145520"/>
            </a:xfrm>
            <a:custGeom>
              <a:avLst/>
              <a:gdLst/>
              <a:ahLst/>
              <a:cxnLst/>
              <a:rect l="l" t="t" r="r" b="b"/>
              <a:pathLst>
                <a:path w="1391674" h="200129">
                  <a:moveTo>
                    <a:pt x="97121" y="0"/>
                  </a:moveTo>
                  <a:lnTo>
                    <a:pt x="1294553" y="0"/>
                  </a:lnTo>
                  <a:cubicBezTo>
                    <a:pt x="1320311" y="0"/>
                    <a:pt x="1345014" y="10232"/>
                    <a:pt x="1363228" y="28446"/>
                  </a:cubicBezTo>
                  <a:cubicBezTo>
                    <a:pt x="1381442" y="46660"/>
                    <a:pt x="1391674" y="71363"/>
                    <a:pt x="1391674" y="97121"/>
                  </a:cubicBezTo>
                  <a:lnTo>
                    <a:pt x="1391674" y="103008"/>
                  </a:lnTo>
                  <a:cubicBezTo>
                    <a:pt x="1391674" y="128766"/>
                    <a:pt x="1381442" y="153470"/>
                    <a:pt x="1363228" y="171683"/>
                  </a:cubicBezTo>
                  <a:cubicBezTo>
                    <a:pt x="1345014" y="189897"/>
                    <a:pt x="1320311" y="200129"/>
                    <a:pt x="1294553" y="200129"/>
                  </a:cubicBezTo>
                  <a:lnTo>
                    <a:pt x="97121" y="200129"/>
                  </a:lnTo>
                  <a:cubicBezTo>
                    <a:pt x="71363" y="200129"/>
                    <a:pt x="46660" y="189897"/>
                    <a:pt x="28446" y="171683"/>
                  </a:cubicBezTo>
                  <a:cubicBezTo>
                    <a:pt x="10232" y="153470"/>
                    <a:pt x="0" y="128766"/>
                    <a:pt x="0" y="103008"/>
                  </a:cubicBezTo>
                  <a:lnTo>
                    <a:pt x="0" y="97121"/>
                  </a:lnTo>
                  <a:cubicBezTo>
                    <a:pt x="0" y="71363"/>
                    <a:pt x="10232" y="46660"/>
                    <a:pt x="28446" y="28446"/>
                  </a:cubicBezTo>
                  <a:cubicBezTo>
                    <a:pt x="46660" y="10232"/>
                    <a:pt x="71363" y="0"/>
                    <a:pt x="9712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Google Shape;541;p31"/>
            <p:cNvSpPr/>
            <p:nvPr/>
          </p:nvSpPr>
          <p:spPr>
            <a:xfrm>
              <a:off x="9373320" y="6429240"/>
              <a:ext cx="4654800" cy="4654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88" name="Google Shape;542;p31"/>
          <p:cNvSpPr/>
          <p:nvPr/>
        </p:nvSpPr>
        <p:spPr>
          <a:xfrm>
            <a:off x="3311280" y="2551320"/>
            <a:ext cx="11673360" cy="164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400" b="1" strike="noStrike" spc="-1">
                <a:solidFill>
                  <a:srgbClr val="0D2243"/>
                </a:solidFill>
                <a:latin typeface="Inter"/>
                <a:ea typeface="Inter"/>
              </a:rPr>
              <a:t>Innovating Library Management for the Digital Age.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89" name="Google Shape;543;p31"/>
          <p:cNvSpPr/>
          <p:nvPr/>
        </p:nvSpPr>
        <p:spPr>
          <a:xfrm>
            <a:off x="1007280" y="6792840"/>
            <a:ext cx="784332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D2243"/>
                </a:solidFill>
                <a:latin typeface="Inter"/>
                <a:ea typeface="Inter"/>
              </a:rPr>
              <a:t>Seamless Experience: For both Students &amp; Admins.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0" name="Google Shape;544;p31"/>
          <p:cNvSpPr/>
          <p:nvPr/>
        </p:nvSpPr>
        <p:spPr>
          <a:xfrm>
            <a:off x="1007280" y="8469360"/>
            <a:ext cx="784332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D2243"/>
                </a:solidFill>
                <a:latin typeface="Inter"/>
                <a:ea typeface="Inter"/>
              </a:rPr>
              <a:t>Future Ready: Scalable for advanced features.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1" name="Google Shape;545;p31"/>
          <p:cNvSpPr/>
          <p:nvPr/>
        </p:nvSpPr>
        <p:spPr>
          <a:xfrm>
            <a:off x="9441360" y="6816960"/>
            <a:ext cx="7833960" cy="36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D2243"/>
                </a:solidFill>
                <a:latin typeface="Inter"/>
                <a:ea typeface="Inter"/>
              </a:rPr>
              <a:t>Precision &amp; Efficiency: Automated operations, zero errors.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92" name="Google Shape;546;p31"/>
          <p:cNvSpPr/>
          <p:nvPr/>
        </p:nvSpPr>
        <p:spPr>
          <a:xfrm>
            <a:off x="9441360" y="8312040"/>
            <a:ext cx="7833960" cy="73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D2243"/>
                </a:solidFill>
                <a:latin typeface="Inter"/>
                <a:ea typeface="Inter"/>
              </a:rPr>
              <a:t>Connect with Us: Email: maruf.chats@yandex.ru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D2243"/>
                </a:solidFill>
                <a:latin typeface="Inter"/>
                <a:ea typeface="Inter"/>
              </a:rPr>
              <a:t>GitHub: exploremaruf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393" name="Google Shape;547;p31"/>
          <p:cNvGrpSpPr/>
          <p:nvPr/>
        </p:nvGrpSpPr>
        <p:grpSpPr>
          <a:xfrm>
            <a:off x="664920" y="467280"/>
            <a:ext cx="1672920" cy="798840"/>
            <a:chOff x="664920" y="467280"/>
            <a:chExt cx="1672920" cy="798840"/>
          </a:xfrm>
        </p:grpSpPr>
        <p:sp>
          <p:nvSpPr>
            <p:cNvPr id="394" name="Google Shape;548;p31"/>
            <p:cNvSpPr/>
            <p:nvPr/>
          </p:nvSpPr>
          <p:spPr>
            <a:xfrm>
              <a:off x="664920" y="467280"/>
              <a:ext cx="167292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395" name="Google Shape;549;p31"/>
            <p:cNvSpPr/>
            <p:nvPr/>
          </p:nvSpPr>
          <p:spPr>
            <a:xfrm>
              <a:off x="2232000" y="57708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396" name="Rounded Rectangle 4"/>
          <p:cNvSpPr/>
          <p:nvPr/>
        </p:nvSpPr>
        <p:spPr>
          <a:xfrm>
            <a:off x="5255280" y="467280"/>
            <a:ext cx="7704720" cy="1440000"/>
          </a:xfrm>
          <a:prstGeom prst="roundRect">
            <a:avLst>
              <a:gd name="adj" fmla="val 16667"/>
            </a:avLst>
          </a:prstGeom>
          <a:solidFill>
            <a:srgbClr val="F46D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Text Box 5"/>
          <p:cNvSpPr/>
          <p:nvPr/>
        </p:nvSpPr>
        <p:spPr>
          <a:xfrm>
            <a:off x="6695280" y="535320"/>
            <a:ext cx="5028120" cy="130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8000" b="0" strike="noStrike" spc="-1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lang="en-US" sz="8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62;p11"/>
          <p:cNvSpPr/>
          <p:nvPr/>
        </p:nvSpPr>
        <p:spPr>
          <a:xfrm>
            <a:off x="860400" y="1486080"/>
            <a:ext cx="16566480" cy="243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0" b="1" strike="noStrike" spc="-1">
                <a:solidFill>
                  <a:srgbClr val="0D2243"/>
                </a:solidFill>
                <a:latin typeface="Inter"/>
                <a:ea typeface="Inter"/>
              </a:rPr>
              <a:t>Addressing the Challenges: Problem &amp; Goal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208" name="Google Shape;63;p11"/>
          <p:cNvSpPr/>
          <p:nvPr/>
        </p:nvSpPr>
        <p:spPr>
          <a:xfrm>
            <a:off x="-19080" y="5474520"/>
            <a:ext cx="18306360" cy="5002200"/>
          </a:xfrm>
          <a:custGeom>
            <a:avLst/>
            <a:gdLst/>
            <a:ahLst/>
            <a:cxnLst/>
            <a:rect l="l" t="t" r="r" b="b"/>
            <a:pathLst>
              <a:path w="4907816" h="2709333">
                <a:moveTo>
                  <a:pt x="0" y="0"/>
                </a:moveTo>
                <a:lnTo>
                  <a:pt x="4907816" y="0"/>
                </a:lnTo>
                <a:lnTo>
                  <a:pt x="490781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Google Shape;64;p11"/>
          <p:cNvSpPr/>
          <p:nvPr/>
        </p:nvSpPr>
        <p:spPr>
          <a:xfrm>
            <a:off x="-19080" y="5293800"/>
            <a:ext cx="3085560" cy="326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Google Shape;65;p11"/>
          <p:cNvSpPr/>
          <p:nvPr/>
        </p:nvSpPr>
        <p:spPr>
          <a:xfrm>
            <a:off x="-19080" y="5474520"/>
            <a:ext cx="9783360" cy="511992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1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Google Shape;66;p11"/>
          <p:cNvSpPr/>
          <p:nvPr/>
        </p:nvSpPr>
        <p:spPr>
          <a:xfrm>
            <a:off x="1014840" y="7023240"/>
            <a:ext cx="6055200" cy="296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Manual Overheads: Relying on physical records or outdated software leads to slow processes and increased workload for staff. </a:t>
            </a:r>
            <a:endParaRPr lang="en-US" sz="1800" b="0" strike="noStrike" spc="-1">
              <a:latin typeface="Arial"/>
            </a:endParaRPr>
          </a:p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Error Prone: Manual data entry and human calculation of late fees result in frequent errors and disputes.</a:t>
            </a:r>
            <a:endParaRPr lang="en-US" sz="1800" b="0" strike="noStrike" spc="-1">
              <a:latin typeface="Arial"/>
            </a:endParaRPr>
          </a:p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Lack of Accessibility: Students cannot check book availability or submit requests outside of library operating hours.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Google Shape;67;p11"/>
          <p:cNvSpPr/>
          <p:nvPr/>
        </p:nvSpPr>
        <p:spPr>
          <a:xfrm>
            <a:off x="1028880" y="6095520"/>
            <a:ext cx="6653520" cy="55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D2243"/>
                </a:solidFill>
                <a:latin typeface="Inter"/>
                <a:ea typeface="Inter"/>
              </a:rPr>
              <a:t>The Challenge with Traditional LMS: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3" name="Google Shape;70;p11"/>
          <p:cNvSpPr/>
          <p:nvPr/>
        </p:nvSpPr>
        <p:spPr>
          <a:xfrm>
            <a:off x="11462400" y="7023240"/>
            <a:ext cx="5850000" cy="263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Centralization: To create a single, secure digital platform for all library activities. </a:t>
            </a:r>
            <a:endParaRPr lang="en-US" sz="1800" b="0" strike="noStrike" spc="-1">
              <a:latin typeface="Arial"/>
            </a:endParaRPr>
          </a:p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Automation: To automate core tasks like borrowing requests, tracking due dates, and fine calculation (making it flawless).</a:t>
            </a:r>
            <a:endParaRPr lang="en-US" sz="1800" b="0" strike="noStrike" spc="-1">
              <a:latin typeface="Arial"/>
            </a:endParaRPr>
          </a:p>
          <a:p>
            <a:pPr marL="388800" lvl="1" indent="-194400">
              <a:lnSpc>
                <a:spcPct val="120000"/>
              </a:lnSpc>
              <a:buClr>
                <a:srgbClr val="0D2243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Efficiency: To enhance the overall speed and accuracy of resource management for both admins and students.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Google Shape;71;p11"/>
          <p:cNvSpPr/>
          <p:nvPr/>
        </p:nvSpPr>
        <p:spPr>
          <a:xfrm>
            <a:off x="11495880" y="6095520"/>
            <a:ext cx="7486560" cy="554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D2243"/>
                </a:solidFill>
                <a:latin typeface="Inter"/>
                <a:ea typeface="Inter"/>
              </a:rPr>
              <a:t>Plexus: Our Solution &amp; Objectives: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215" name="Google Shape;72;p11"/>
          <p:cNvGrpSpPr/>
          <p:nvPr/>
        </p:nvGrpSpPr>
        <p:grpSpPr>
          <a:xfrm>
            <a:off x="664920" y="467280"/>
            <a:ext cx="1860480" cy="803880"/>
            <a:chOff x="664920" y="467280"/>
            <a:chExt cx="1860480" cy="803880"/>
          </a:xfrm>
        </p:grpSpPr>
        <p:sp>
          <p:nvSpPr>
            <p:cNvPr id="216" name="Google Shape;73;p11"/>
            <p:cNvSpPr/>
            <p:nvPr/>
          </p:nvSpPr>
          <p:spPr>
            <a:xfrm>
              <a:off x="664920" y="467280"/>
              <a:ext cx="1860480" cy="68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D2243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17" name="Google Shape;74;p11"/>
            <p:cNvSpPr/>
            <p:nvPr/>
          </p:nvSpPr>
          <p:spPr>
            <a:xfrm>
              <a:off x="2259720" y="58212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218" name="Google Shape;75;p11"/>
          <p:cNvSpPr/>
          <p:nvPr/>
        </p:nvSpPr>
        <p:spPr>
          <a:xfrm>
            <a:off x="16742520" y="6938640"/>
            <a:ext cx="421200" cy="357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6760" b="0" strike="noStrike" spc="-1">
                <a:solidFill>
                  <a:srgbClr val="00FFA3"/>
                </a:solidFill>
                <a:latin typeface="Arial"/>
                <a:ea typeface="Arial"/>
              </a:rPr>
              <a:t>•</a:t>
            </a:r>
            <a:endParaRPr lang="en-US" sz="16760" b="0" strike="noStrike" spc="-1">
              <a:latin typeface="Arial"/>
            </a:endParaRPr>
          </a:p>
        </p:txBody>
      </p:sp>
      <p:sp>
        <p:nvSpPr>
          <p:cNvPr id="219" name="Google Shape;76;p11"/>
          <p:cNvSpPr/>
          <p:nvPr/>
        </p:nvSpPr>
        <p:spPr>
          <a:xfrm>
            <a:off x="8958600" y="788040"/>
            <a:ext cx="8588880" cy="511704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81;p12"/>
          <p:cNvSpPr/>
          <p:nvPr/>
        </p:nvSpPr>
        <p:spPr>
          <a:xfrm>
            <a:off x="2662560" y="2691360"/>
            <a:ext cx="12962160" cy="1145520"/>
          </a:xfrm>
          <a:custGeom>
            <a:avLst/>
            <a:gdLst/>
            <a:ahLst/>
            <a:cxnLst/>
            <a:rect l="l" t="t" r="r" b="b"/>
            <a:pathLst>
              <a:path w="2263085" h="200129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Google Shape;82;p12"/>
          <p:cNvSpPr/>
          <p:nvPr/>
        </p:nvSpPr>
        <p:spPr>
          <a:xfrm>
            <a:off x="2662560" y="4180680"/>
            <a:ext cx="12962160" cy="1145520"/>
          </a:xfrm>
          <a:custGeom>
            <a:avLst/>
            <a:gdLst/>
            <a:ahLst/>
            <a:cxnLst/>
            <a:rect l="l" t="t" r="r" b="b"/>
            <a:pathLst>
              <a:path w="2263085" h="200129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Google Shape;89;p12"/>
          <p:cNvSpPr/>
          <p:nvPr/>
        </p:nvSpPr>
        <p:spPr>
          <a:xfrm>
            <a:off x="3264480" y="3012120"/>
            <a:ext cx="347148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i="1" strike="noStrike" spc="-1">
                <a:solidFill>
                  <a:srgbClr val="0D2243"/>
                </a:solidFill>
                <a:latin typeface="Bebas Neue"/>
                <a:ea typeface="Inter SemiBold"/>
              </a:rPr>
              <a:t>Team Leader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3" name="Google Shape;90;p12"/>
          <p:cNvSpPr/>
          <p:nvPr/>
        </p:nvSpPr>
        <p:spPr>
          <a:xfrm>
            <a:off x="3264480" y="4501440"/>
            <a:ext cx="286740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i="1" strike="noStrike" spc="-1">
                <a:solidFill>
                  <a:srgbClr val="0D2243"/>
                </a:solidFill>
                <a:latin typeface="Bebas Neue"/>
                <a:ea typeface="Inter SemiBold"/>
              </a:rPr>
              <a:t>Team Member 2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4" name="Google Shape;91;p12"/>
          <p:cNvSpPr/>
          <p:nvPr/>
        </p:nvSpPr>
        <p:spPr>
          <a:xfrm>
            <a:off x="7682040" y="2914560"/>
            <a:ext cx="4309200" cy="5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D2243"/>
                </a:solidFill>
                <a:latin typeface="Inter"/>
                <a:ea typeface="Inter"/>
              </a:rPr>
              <a:t>Maruf Hasan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5" name="Google Shape;92;p12"/>
          <p:cNvSpPr/>
          <p:nvPr/>
        </p:nvSpPr>
        <p:spPr>
          <a:xfrm>
            <a:off x="7682040" y="4412160"/>
            <a:ext cx="4309200" cy="5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D2243"/>
                </a:solidFill>
                <a:latin typeface="Inter"/>
                <a:ea typeface="Inter"/>
              </a:rPr>
              <a:t>Moneruzzaman Asif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6" name="Google Shape;93;p12"/>
          <p:cNvSpPr/>
          <p:nvPr/>
        </p:nvSpPr>
        <p:spPr>
          <a:xfrm>
            <a:off x="6591240" y="847800"/>
            <a:ext cx="5105160" cy="97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D2243"/>
                </a:solidFill>
                <a:latin typeface="Inter"/>
                <a:ea typeface="Inter"/>
              </a:rPr>
              <a:t>Meet the Plexus Development Team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27" name="Google Shape;96;p12"/>
          <p:cNvSpPr/>
          <p:nvPr/>
        </p:nvSpPr>
        <p:spPr>
          <a:xfrm>
            <a:off x="2662560" y="5670000"/>
            <a:ext cx="12962160" cy="1145520"/>
          </a:xfrm>
          <a:custGeom>
            <a:avLst/>
            <a:gdLst/>
            <a:ahLst/>
            <a:cxnLst/>
            <a:rect l="l" t="t" r="r" b="b"/>
            <a:pathLst>
              <a:path w="2263085" h="200129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Google Shape;100;p12"/>
          <p:cNvSpPr/>
          <p:nvPr/>
        </p:nvSpPr>
        <p:spPr>
          <a:xfrm>
            <a:off x="3264480" y="5990760"/>
            <a:ext cx="299952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i="1" strike="noStrike" spc="-1">
                <a:solidFill>
                  <a:srgbClr val="0D2243"/>
                </a:solidFill>
                <a:latin typeface="Bebas Neue"/>
                <a:ea typeface="Inter SemiBold"/>
              </a:rPr>
              <a:t>Team Member 3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9" name="Google Shape;101;p12"/>
          <p:cNvSpPr/>
          <p:nvPr/>
        </p:nvSpPr>
        <p:spPr>
          <a:xfrm>
            <a:off x="7682040" y="5904720"/>
            <a:ext cx="4309200" cy="5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D2243"/>
                </a:solidFill>
                <a:latin typeface="Inter"/>
                <a:ea typeface="Inter"/>
              </a:rPr>
              <a:t>Ferdous Hasan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Google Shape;103;p12"/>
          <p:cNvSpPr/>
          <p:nvPr/>
        </p:nvSpPr>
        <p:spPr>
          <a:xfrm>
            <a:off x="2662560" y="7159320"/>
            <a:ext cx="12962160" cy="1145520"/>
          </a:xfrm>
          <a:custGeom>
            <a:avLst/>
            <a:gdLst/>
            <a:ahLst/>
            <a:cxnLst/>
            <a:rect l="l" t="t" r="r" b="b"/>
            <a:pathLst>
              <a:path w="2263085" h="200129">
                <a:moveTo>
                  <a:pt x="59724" y="0"/>
                </a:moveTo>
                <a:lnTo>
                  <a:pt x="2203360" y="0"/>
                </a:lnTo>
                <a:cubicBezTo>
                  <a:pt x="2236345" y="0"/>
                  <a:pt x="2263085" y="26739"/>
                  <a:pt x="2263085" y="59724"/>
                </a:cubicBezTo>
                <a:lnTo>
                  <a:pt x="2263085" y="140405"/>
                </a:lnTo>
                <a:cubicBezTo>
                  <a:pt x="2263085" y="156245"/>
                  <a:pt x="2256792" y="171436"/>
                  <a:pt x="2245592" y="182637"/>
                </a:cubicBezTo>
                <a:cubicBezTo>
                  <a:pt x="2234392" y="193837"/>
                  <a:pt x="2219200" y="200129"/>
                  <a:pt x="2203360" y="200129"/>
                </a:cubicBezTo>
                <a:lnTo>
                  <a:pt x="59724" y="200129"/>
                </a:lnTo>
                <a:cubicBezTo>
                  <a:pt x="26739" y="200129"/>
                  <a:pt x="0" y="173390"/>
                  <a:pt x="0" y="140405"/>
                </a:cubicBezTo>
                <a:lnTo>
                  <a:pt x="0" y="59724"/>
                </a:lnTo>
                <a:cubicBezTo>
                  <a:pt x="0" y="43884"/>
                  <a:pt x="6292" y="28693"/>
                  <a:pt x="17493" y="17493"/>
                </a:cubicBezTo>
                <a:cubicBezTo>
                  <a:pt x="28693" y="6292"/>
                  <a:pt x="43884" y="0"/>
                  <a:pt x="59724" y="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Google Shape;107;p12"/>
          <p:cNvSpPr/>
          <p:nvPr/>
        </p:nvSpPr>
        <p:spPr>
          <a:xfrm>
            <a:off x="3264480" y="7480080"/>
            <a:ext cx="2123280" cy="58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3200" b="0" i="1" strike="noStrike" spc="-1">
                <a:solidFill>
                  <a:srgbClr val="0D2243"/>
                </a:solidFill>
                <a:latin typeface="Bebas Neue"/>
                <a:ea typeface="Inter SemiBold"/>
              </a:rPr>
              <a:t>Team Member 4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2" name="Google Shape;108;p12"/>
          <p:cNvSpPr/>
          <p:nvPr/>
        </p:nvSpPr>
        <p:spPr>
          <a:xfrm>
            <a:off x="7682040" y="7438680"/>
            <a:ext cx="4309200" cy="59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D2243"/>
                </a:solidFill>
                <a:latin typeface="Inter"/>
                <a:ea typeface="Inter"/>
              </a:rPr>
              <a:t>Rohan Basar Siddiq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233" name="Google Shape;110;p12"/>
          <p:cNvGrpSpPr/>
          <p:nvPr/>
        </p:nvGrpSpPr>
        <p:grpSpPr>
          <a:xfrm>
            <a:off x="664920" y="467280"/>
            <a:ext cx="1675440" cy="803880"/>
            <a:chOff x="664920" y="467280"/>
            <a:chExt cx="1675440" cy="803880"/>
          </a:xfrm>
        </p:grpSpPr>
        <p:sp>
          <p:nvSpPr>
            <p:cNvPr id="234" name="Google Shape;111;p12"/>
            <p:cNvSpPr/>
            <p:nvPr/>
          </p:nvSpPr>
          <p:spPr>
            <a:xfrm>
              <a:off x="664920" y="467280"/>
              <a:ext cx="1675080" cy="68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D2243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35" name="Google Shape;112;p12"/>
            <p:cNvSpPr/>
            <p:nvPr/>
          </p:nvSpPr>
          <p:spPr>
            <a:xfrm>
              <a:off x="2238840" y="58212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236" name="Google Shape;91;p12"/>
          <p:cNvSpPr/>
          <p:nvPr/>
        </p:nvSpPr>
        <p:spPr>
          <a:xfrm>
            <a:off x="12224880" y="3022560"/>
            <a:ext cx="43092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800" b="0" i="1" strike="noStrike" spc="-1">
                <a:solidFill>
                  <a:srgbClr val="0D2243"/>
                </a:solidFill>
                <a:latin typeface="Inter"/>
                <a:ea typeface="Inter"/>
              </a:rPr>
              <a:t>Lead Architect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7" name="Google Shape;91;p12"/>
          <p:cNvSpPr/>
          <p:nvPr/>
        </p:nvSpPr>
        <p:spPr>
          <a:xfrm>
            <a:off x="12224880" y="4519800"/>
            <a:ext cx="43092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800" b="0" i="1" strike="noStrike" spc="-1">
                <a:solidFill>
                  <a:srgbClr val="0D2243"/>
                </a:solidFill>
                <a:latin typeface="Inter"/>
                <a:ea typeface="Inter"/>
              </a:rPr>
              <a:t>Database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8" name="Google Shape;91;p12"/>
          <p:cNvSpPr/>
          <p:nvPr/>
        </p:nvSpPr>
        <p:spPr>
          <a:xfrm>
            <a:off x="12224880" y="5990760"/>
            <a:ext cx="43092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800" b="0" i="1" strike="noStrike" spc="-1">
                <a:solidFill>
                  <a:srgbClr val="0D2243"/>
                </a:solidFill>
                <a:latin typeface="Inter"/>
                <a:ea typeface="Inter"/>
              </a:rPr>
              <a:t>Frontend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Google Shape;91;p12"/>
          <p:cNvSpPr/>
          <p:nvPr/>
        </p:nvSpPr>
        <p:spPr>
          <a:xfrm>
            <a:off x="12224880" y="7580160"/>
            <a:ext cx="4309200" cy="3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800" b="0" i="1" strike="noStrike" spc="-1">
                <a:solidFill>
                  <a:srgbClr val="0D2243"/>
                </a:solidFill>
                <a:latin typeface="Inter"/>
                <a:ea typeface="Inter"/>
              </a:rPr>
              <a:t>Testing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117;p13"/>
          <p:cNvGrpSpPr/>
          <p:nvPr/>
        </p:nvGrpSpPr>
        <p:grpSpPr>
          <a:xfrm>
            <a:off x="9144000" y="-180720"/>
            <a:ext cx="9143280" cy="10467000"/>
            <a:chOff x="9144000" y="-180720"/>
            <a:chExt cx="9143280" cy="10467000"/>
          </a:xfrm>
        </p:grpSpPr>
        <p:sp>
          <p:nvSpPr>
            <p:cNvPr id="241" name="Google Shape;118;p13"/>
            <p:cNvSpPr/>
            <p:nvPr/>
          </p:nvSpPr>
          <p:spPr>
            <a:xfrm>
              <a:off x="9144000" y="0"/>
              <a:ext cx="9143280" cy="10286280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Google Shape;119;p13"/>
            <p:cNvSpPr/>
            <p:nvPr/>
          </p:nvSpPr>
          <p:spPr>
            <a:xfrm>
              <a:off x="9144000" y="-1807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3" name="Google Shape;120;p13"/>
          <p:cNvSpPr/>
          <p:nvPr/>
        </p:nvSpPr>
        <p:spPr>
          <a:xfrm>
            <a:off x="9144000" y="0"/>
            <a:ext cx="10286280" cy="1028628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1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Google Shape;123;p13"/>
          <p:cNvSpPr/>
          <p:nvPr/>
        </p:nvSpPr>
        <p:spPr>
          <a:xfrm>
            <a:off x="1392480" y="1999080"/>
            <a:ext cx="600840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D2243"/>
                </a:solidFill>
                <a:latin typeface="Inter"/>
                <a:ea typeface="Inter"/>
              </a:rPr>
              <a:t>Core Functionality: Administrator Tools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45" name="Google Shape;124;p13"/>
          <p:cNvSpPr/>
          <p:nvPr/>
        </p:nvSpPr>
        <p:spPr>
          <a:xfrm>
            <a:off x="1392480" y="3728880"/>
            <a:ext cx="6690240" cy="110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D2243"/>
                </a:solidFill>
                <a:latin typeface="Inter"/>
                <a:ea typeface="Inter"/>
              </a:rPr>
              <a:t>Plexus provides robust control over the entire inventory and user base.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46" name="Google Shape;125;p13"/>
          <p:cNvSpPr/>
          <p:nvPr/>
        </p:nvSpPr>
        <p:spPr>
          <a:xfrm>
            <a:off x="1392480" y="5347440"/>
            <a:ext cx="6317280" cy="427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Resource Management (CRUD): Complete functionality to Create, Read, Update, and Delete records for Books and Authors.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Centralized Request Handling: A single dashboard to Approve, Reject, or track all pending borrowing requests.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Issue &amp; Return Control: Automated system to manage book status, streamline returns, and ensure accurate record keeping.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User Management: Comprehensive tools to oversee and manage all Student Accounts.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7" name="Google Shape;126;p13"/>
          <p:cNvSpPr/>
          <p:nvPr/>
        </p:nvSpPr>
        <p:spPr>
          <a:xfrm>
            <a:off x="17478360" y="-970560"/>
            <a:ext cx="421200" cy="357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6760" b="0" strike="noStrike" spc="-1">
                <a:solidFill>
                  <a:srgbClr val="00FFA3"/>
                </a:solidFill>
                <a:latin typeface="Arial"/>
                <a:ea typeface="Arial"/>
              </a:rPr>
              <a:t>•</a:t>
            </a:r>
            <a:endParaRPr lang="en-US" sz="16760" b="0" strike="noStrike" spc="-1">
              <a:latin typeface="Arial"/>
            </a:endParaRPr>
          </a:p>
        </p:txBody>
      </p:sp>
      <p:grpSp>
        <p:nvGrpSpPr>
          <p:cNvPr id="248" name="Google Shape;127;p13"/>
          <p:cNvGrpSpPr/>
          <p:nvPr/>
        </p:nvGrpSpPr>
        <p:grpSpPr>
          <a:xfrm>
            <a:off x="664920" y="467280"/>
            <a:ext cx="1687320" cy="803880"/>
            <a:chOff x="664920" y="467280"/>
            <a:chExt cx="1687320" cy="803880"/>
          </a:xfrm>
        </p:grpSpPr>
        <p:sp>
          <p:nvSpPr>
            <p:cNvPr id="249" name="Google Shape;128;p13"/>
            <p:cNvSpPr/>
            <p:nvPr/>
          </p:nvSpPr>
          <p:spPr>
            <a:xfrm>
              <a:off x="664920" y="467280"/>
              <a:ext cx="1584720" cy="68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D2243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50" name="Google Shape;129;p13"/>
            <p:cNvSpPr/>
            <p:nvPr/>
          </p:nvSpPr>
          <p:spPr>
            <a:xfrm>
              <a:off x="2250720" y="58212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pic>
        <p:nvPicPr>
          <p:cNvPr id="251" name="Picture 0" descr="Untitled-removebg-preview"/>
          <p:cNvPicPr/>
          <p:nvPr/>
        </p:nvPicPr>
        <p:blipFill>
          <a:blip r:embed="rId3"/>
          <a:stretch/>
        </p:blipFill>
        <p:spPr>
          <a:xfrm>
            <a:off x="10864800" y="1041480"/>
            <a:ext cx="5892120" cy="1161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117;p13"/>
          <p:cNvGrpSpPr/>
          <p:nvPr/>
        </p:nvGrpSpPr>
        <p:grpSpPr>
          <a:xfrm>
            <a:off x="9144000" y="-180720"/>
            <a:ext cx="9143280" cy="10467000"/>
            <a:chOff x="9144000" y="-180720"/>
            <a:chExt cx="9143280" cy="10467000"/>
          </a:xfrm>
        </p:grpSpPr>
        <p:sp>
          <p:nvSpPr>
            <p:cNvPr id="253" name="Google Shape;118;p13"/>
            <p:cNvSpPr/>
            <p:nvPr/>
          </p:nvSpPr>
          <p:spPr>
            <a:xfrm>
              <a:off x="9144000" y="0"/>
              <a:ext cx="9143280" cy="10286280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Google Shape;119;p13"/>
            <p:cNvSpPr/>
            <p:nvPr/>
          </p:nvSpPr>
          <p:spPr>
            <a:xfrm>
              <a:off x="9144000" y="-1807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5" name="Google Shape;120;p13"/>
          <p:cNvSpPr/>
          <p:nvPr/>
        </p:nvSpPr>
        <p:spPr>
          <a:xfrm>
            <a:off x="9144000" y="0"/>
            <a:ext cx="10286280" cy="1028628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1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Google Shape;123;p13"/>
          <p:cNvSpPr/>
          <p:nvPr/>
        </p:nvSpPr>
        <p:spPr>
          <a:xfrm>
            <a:off x="1392480" y="1999080"/>
            <a:ext cx="600840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000" b="1" strike="noStrike" spc="-1">
                <a:solidFill>
                  <a:srgbClr val="0D2243"/>
                </a:solidFill>
                <a:latin typeface="Inter"/>
                <a:ea typeface="Inter"/>
              </a:rPr>
              <a:t>Core Functionality: Student Features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257" name="Google Shape;124;p13"/>
          <p:cNvSpPr/>
          <p:nvPr/>
        </p:nvSpPr>
        <p:spPr>
          <a:xfrm>
            <a:off x="1392480" y="3728880"/>
            <a:ext cx="6690240" cy="110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3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D2243"/>
                </a:solidFill>
                <a:latin typeface="Inter"/>
                <a:ea typeface="Inter"/>
              </a:rPr>
              <a:t>Empowering students with 24/7 access to knowledge resources.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58" name="Google Shape;125;p13"/>
          <p:cNvSpPr/>
          <p:nvPr/>
        </p:nvSpPr>
        <p:spPr>
          <a:xfrm>
            <a:off x="1392480" y="5347440"/>
            <a:ext cx="6317280" cy="394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Secure Authentication: Easy and secure Login/Registration to ensure personalized access.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Real-Time Book Catalog: Browse, search, and check real-time availability of every book in the library.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Online Borrowing Requests: Submit requests directly via the web portal from anywhere.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• Personal Issue Tracking: Students can view their entire history, current issued books, due dates, and calculated Fines.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Google Shape;126;p13"/>
          <p:cNvSpPr/>
          <p:nvPr/>
        </p:nvSpPr>
        <p:spPr>
          <a:xfrm>
            <a:off x="17478360" y="-970560"/>
            <a:ext cx="421200" cy="3575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40000"/>
              </a:lnSpc>
              <a:buNone/>
              <a:tabLst>
                <a:tab pos="0" algn="l"/>
              </a:tabLst>
            </a:pPr>
            <a:r>
              <a:rPr lang="en-US" sz="16760" b="0" strike="noStrike" spc="-1">
                <a:solidFill>
                  <a:srgbClr val="00FFA3"/>
                </a:solidFill>
                <a:latin typeface="Arial"/>
                <a:ea typeface="Arial"/>
              </a:rPr>
              <a:t>•</a:t>
            </a:r>
            <a:endParaRPr lang="en-US" sz="16760" b="0" strike="noStrike" spc="-1">
              <a:latin typeface="Arial"/>
            </a:endParaRPr>
          </a:p>
        </p:txBody>
      </p:sp>
      <p:grpSp>
        <p:nvGrpSpPr>
          <p:cNvPr id="260" name="Google Shape;127;p13"/>
          <p:cNvGrpSpPr/>
          <p:nvPr/>
        </p:nvGrpSpPr>
        <p:grpSpPr>
          <a:xfrm>
            <a:off x="664920" y="467280"/>
            <a:ext cx="1687320" cy="803880"/>
            <a:chOff x="664920" y="467280"/>
            <a:chExt cx="1687320" cy="803880"/>
          </a:xfrm>
        </p:grpSpPr>
        <p:sp>
          <p:nvSpPr>
            <p:cNvPr id="261" name="Google Shape;128;p13"/>
            <p:cNvSpPr/>
            <p:nvPr/>
          </p:nvSpPr>
          <p:spPr>
            <a:xfrm>
              <a:off x="664920" y="467280"/>
              <a:ext cx="1584720" cy="68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D2243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62" name="Google Shape;129;p13"/>
            <p:cNvSpPr/>
            <p:nvPr/>
          </p:nvSpPr>
          <p:spPr>
            <a:xfrm>
              <a:off x="2250720" y="58212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pic>
        <p:nvPicPr>
          <p:cNvPr id="263" name="Picture 1" descr="Untitle66d-removebg-preview"/>
          <p:cNvPicPr/>
          <p:nvPr/>
        </p:nvPicPr>
        <p:blipFill>
          <a:blip r:embed="rId3"/>
          <a:stretch/>
        </p:blipFill>
        <p:spPr>
          <a:xfrm>
            <a:off x="11221200" y="827280"/>
            <a:ext cx="5612760" cy="110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134;p14"/>
          <p:cNvSpPr/>
          <p:nvPr/>
        </p:nvSpPr>
        <p:spPr>
          <a:xfrm>
            <a:off x="2171520" y="657360"/>
            <a:ext cx="13943880" cy="8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D2243"/>
                </a:solidFill>
                <a:latin typeface="Inter"/>
                <a:ea typeface="Inter"/>
              </a:rPr>
              <a:t>Technology Stack: The Foundation of Plexus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5" name="Google Shape;136;p14"/>
          <p:cNvSpPr/>
          <p:nvPr/>
        </p:nvSpPr>
        <p:spPr>
          <a:xfrm>
            <a:off x="1909440" y="51012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Backend Framework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Google Shape;137;p14"/>
          <p:cNvSpPr/>
          <p:nvPr/>
        </p:nvSpPr>
        <p:spPr>
          <a:xfrm>
            <a:off x="1909440" y="549144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Django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Google Shape;138;p14"/>
          <p:cNvSpPr/>
          <p:nvPr/>
        </p:nvSpPr>
        <p:spPr>
          <a:xfrm>
            <a:off x="1909440" y="877248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Frontend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8" name="Google Shape;139;p14"/>
          <p:cNvSpPr/>
          <p:nvPr/>
        </p:nvSpPr>
        <p:spPr>
          <a:xfrm>
            <a:off x="1909440" y="921708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HTML5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9" name="Google Shape;140;p14"/>
          <p:cNvSpPr/>
          <p:nvPr/>
        </p:nvSpPr>
        <p:spPr>
          <a:xfrm>
            <a:off x="8154720" y="51012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Database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Google Shape;141;p14"/>
          <p:cNvSpPr/>
          <p:nvPr/>
        </p:nvSpPr>
        <p:spPr>
          <a:xfrm>
            <a:off x="8154360" y="555192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SQLite3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Google Shape;142;p14"/>
          <p:cNvSpPr/>
          <p:nvPr/>
        </p:nvSpPr>
        <p:spPr>
          <a:xfrm>
            <a:off x="8154360" y="88308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Frontend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Google Shape;143;p14"/>
          <p:cNvSpPr/>
          <p:nvPr/>
        </p:nvSpPr>
        <p:spPr>
          <a:xfrm>
            <a:off x="8154360" y="91782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CSS3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3" name="Google Shape;144;p14"/>
          <p:cNvSpPr/>
          <p:nvPr/>
        </p:nvSpPr>
        <p:spPr>
          <a:xfrm>
            <a:off x="14126040" y="51012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Language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4" name="Google Shape;145;p14"/>
          <p:cNvSpPr/>
          <p:nvPr/>
        </p:nvSpPr>
        <p:spPr>
          <a:xfrm>
            <a:off x="14126040" y="561240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Python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5" name="Google Shape;146;p14"/>
          <p:cNvSpPr/>
          <p:nvPr/>
        </p:nvSpPr>
        <p:spPr>
          <a:xfrm>
            <a:off x="14126040" y="870588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Frontend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6" name="Google Shape;147;p14"/>
          <p:cNvSpPr/>
          <p:nvPr/>
        </p:nvSpPr>
        <p:spPr>
          <a:xfrm>
            <a:off x="14126040" y="9185760"/>
            <a:ext cx="2428920" cy="32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Bootstrap 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7" name="Google Shape;154;p14"/>
          <p:cNvSpPr/>
          <p:nvPr/>
        </p:nvSpPr>
        <p:spPr>
          <a:xfrm>
            <a:off x="8321760" y="6597000"/>
            <a:ext cx="2093760" cy="185256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Google Shape;157;p14"/>
          <p:cNvSpPr/>
          <p:nvPr/>
        </p:nvSpPr>
        <p:spPr>
          <a:xfrm>
            <a:off x="14293800" y="6461640"/>
            <a:ext cx="2093760" cy="1852560"/>
          </a:xfrm>
          <a:custGeom>
            <a:avLst/>
            <a:gdLst/>
            <a:ahLst/>
            <a:cxnLst/>
            <a:rect l="l" t="t" r="r" b="b"/>
            <a:pathLst>
              <a:path w="789361" h="698500">
                <a:moveTo>
                  <a:pt x="770389" y="402001"/>
                </a:moveTo>
                <a:lnTo>
                  <a:pt x="628573" y="645749"/>
                </a:lnTo>
                <a:cubicBezTo>
                  <a:pt x="609571" y="678408"/>
                  <a:pt x="574636" y="698500"/>
                  <a:pt x="536851" y="698500"/>
                </a:cubicBezTo>
                <a:lnTo>
                  <a:pt x="252511" y="698500"/>
                </a:lnTo>
                <a:cubicBezTo>
                  <a:pt x="214726" y="698500"/>
                  <a:pt x="179791" y="678408"/>
                  <a:pt x="160789" y="645749"/>
                </a:cubicBezTo>
                <a:lnTo>
                  <a:pt x="18973" y="402001"/>
                </a:lnTo>
                <a:cubicBezTo>
                  <a:pt x="0" y="369393"/>
                  <a:pt x="0" y="329107"/>
                  <a:pt x="18973" y="296499"/>
                </a:cubicBezTo>
                <a:lnTo>
                  <a:pt x="160789" y="52751"/>
                </a:lnTo>
                <a:cubicBezTo>
                  <a:pt x="179791" y="20092"/>
                  <a:pt x="214726" y="0"/>
                  <a:pt x="252511" y="0"/>
                </a:cubicBezTo>
                <a:lnTo>
                  <a:pt x="536851" y="0"/>
                </a:lnTo>
                <a:cubicBezTo>
                  <a:pt x="574636" y="0"/>
                  <a:pt x="609571" y="20092"/>
                  <a:pt x="628573" y="52751"/>
                </a:cubicBezTo>
                <a:lnTo>
                  <a:pt x="770389" y="296499"/>
                </a:lnTo>
                <a:cubicBezTo>
                  <a:pt x="789362" y="329107"/>
                  <a:pt x="789362" y="369393"/>
                  <a:pt x="770389" y="402001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Google Shape;160;p14"/>
          <p:cNvSpPr/>
          <p:nvPr/>
        </p:nvSpPr>
        <p:spPr>
          <a:xfrm>
            <a:off x="8321760" y="2677320"/>
            <a:ext cx="2093760" cy="185256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Google Shape;163;p14"/>
          <p:cNvSpPr/>
          <p:nvPr/>
        </p:nvSpPr>
        <p:spPr>
          <a:xfrm>
            <a:off x="14293800" y="2677320"/>
            <a:ext cx="2093760" cy="185256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Google Shape;172;p14"/>
          <p:cNvSpPr/>
          <p:nvPr/>
        </p:nvSpPr>
        <p:spPr>
          <a:xfrm>
            <a:off x="2077200" y="6461640"/>
            <a:ext cx="2093760" cy="185256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2" name="Google Shape;174;p14"/>
          <p:cNvGrpSpPr/>
          <p:nvPr/>
        </p:nvGrpSpPr>
        <p:grpSpPr>
          <a:xfrm>
            <a:off x="664920" y="467280"/>
            <a:ext cx="1667880" cy="828720"/>
            <a:chOff x="664920" y="467280"/>
            <a:chExt cx="1667880" cy="828720"/>
          </a:xfrm>
        </p:grpSpPr>
        <p:sp>
          <p:nvSpPr>
            <p:cNvPr id="283" name="Google Shape;175;p14"/>
            <p:cNvSpPr/>
            <p:nvPr/>
          </p:nvSpPr>
          <p:spPr>
            <a:xfrm>
              <a:off x="664920" y="467280"/>
              <a:ext cx="163548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D2243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84" name="Google Shape;176;p14"/>
            <p:cNvSpPr/>
            <p:nvPr/>
          </p:nvSpPr>
          <p:spPr>
            <a:xfrm>
              <a:off x="2231280" y="606960"/>
              <a:ext cx="10152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sp>
        <p:nvSpPr>
          <p:cNvPr id="285" name="Google Shape;163;p 1"/>
          <p:cNvSpPr/>
          <p:nvPr/>
        </p:nvSpPr>
        <p:spPr>
          <a:xfrm>
            <a:off x="2020680" y="2719080"/>
            <a:ext cx="2093760" cy="185256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181;p15"/>
          <p:cNvSpPr/>
          <p:nvPr/>
        </p:nvSpPr>
        <p:spPr>
          <a:xfrm>
            <a:off x="0" y="-91440"/>
            <a:ext cx="10606320" cy="10423440"/>
          </a:xfrm>
          <a:custGeom>
            <a:avLst/>
            <a:gdLst/>
            <a:ahLst/>
            <a:cxnLst/>
            <a:rect l="l" t="t" r="r" b="b"/>
            <a:pathLst>
              <a:path w="10387731" h="10387731">
                <a:moveTo>
                  <a:pt x="0" y="0"/>
                </a:moveTo>
                <a:lnTo>
                  <a:pt x="10387731" y="0"/>
                </a:lnTo>
                <a:lnTo>
                  <a:pt x="10387731" y="10387731"/>
                </a:lnTo>
                <a:lnTo>
                  <a:pt x="0" y="10387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000"/>
            </a:blip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Google Shape;182;p15"/>
          <p:cNvSpPr/>
          <p:nvPr/>
        </p:nvSpPr>
        <p:spPr>
          <a:xfrm rot="16200000">
            <a:off x="7667280" y="-150120"/>
            <a:ext cx="10423440" cy="10816560"/>
          </a:xfrm>
          <a:custGeom>
            <a:avLst/>
            <a:gdLst/>
            <a:ahLst/>
            <a:cxnLst/>
            <a:rect l="l" t="t" r="r" b="b"/>
            <a:pathLst>
              <a:path w="11379845" h="11850348">
                <a:moveTo>
                  <a:pt x="0" y="0"/>
                </a:moveTo>
                <a:lnTo>
                  <a:pt x="11379845" y="0"/>
                </a:lnTo>
                <a:lnTo>
                  <a:pt x="11379845" y="11850349"/>
                </a:lnTo>
                <a:lnTo>
                  <a:pt x="0" y="118503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Google Shape;183;p15"/>
          <p:cNvSpPr/>
          <p:nvPr/>
        </p:nvSpPr>
        <p:spPr>
          <a:xfrm>
            <a:off x="1687680" y="577080"/>
            <a:ext cx="93960" cy="21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Google Shape;184;p15"/>
          <p:cNvSpPr/>
          <p:nvPr/>
        </p:nvSpPr>
        <p:spPr>
          <a:xfrm rot="5400000">
            <a:off x="5251680" y="-2781000"/>
            <a:ext cx="10240560" cy="15849000"/>
          </a:xfrm>
          <a:custGeom>
            <a:avLst/>
            <a:gdLst/>
            <a:ahLst/>
            <a:cxnLst/>
            <a:rect l="l" t="t" r="r" b="b"/>
            <a:pathLst>
              <a:path w="21553296" h="12155196">
                <a:moveTo>
                  <a:pt x="0" y="0"/>
                </a:moveTo>
                <a:lnTo>
                  <a:pt x="21553296" y="0"/>
                </a:lnTo>
                <a:lnTo>
                  <a:pt x="21553296" y="12155195"/>
                </a:lnTo>
                <a:lnTo>
                  <a:pt x="0" y="121551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Google Shape;185;p15"/>
          <p:cNvSpPr/>
          <p:nvPr/>
        </p:nvSpPr>
        <p:spPr>
          <a:xfrm>
            <a:off x="1687680" y="4783320"/>
            <a:ext cx="15858720" cy="194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5980" b="1" strike="noStrike" spc="-1">
                <a:solidFill>
                  <a:srgbClr val="F5F5F7"/>
                </a:solidFill>
                <a:latin typeface="Bebas Neue"/>
                <a:ea typeface="Bebas Neue"/>
              </a:rPr>
              <a:t>System Architecture</a:t>
            </a:r>
            <a:endParaRPr lang="en-US" sz="15980" b="0" strike="noStrike" spc="-1">
              <a:latin typeface="Arial"/>
            </a:endParaRPr>
          </a:p>
        </p:txBody>
      </p:sp>
      <p:grpSp>
        <p:nvGrpSpPr>
          <p:cNvPr id="291" name="Google Shape;186;p15"/>
          <p:cNvGrpSpPr/>
          <p:nvPr/>
        </p:nvGrpSpPr>
        <p:grpSpPr>
          <a:xfrm>
            <a:off x="664920" y="467280"/>
            <a:ext cx="1660320" cy="756360"/>
            <a:chOff x="664920" y="467280"/>
            <a:chExt cx="1660320" cy="756360"/>
          </a:xfrm>
        </p:grpSpPr>
        <p:sp>
          <p:nvSpPr>
            <p:cNvPr id="292" name="Google Shape;187;p15"/>
            <p:cNvSpPr/>
            <p:nvPr/>
          </p:nvSpPr>
          <p:spPr>
            <a:xfrm>
              <a:off x="664920" y="467280"/>
              <a:ext cx="161568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293" name="Google Shape;188;p15"/>
            <p:cNvSpPr/>
            <p:nvPr/>
          </p:nvSpPr>
          <p:spPr>
            <a:xfrm>
              <a:off x="2231280" y="534600"/>
              <a:ext cx="9396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:p15="http://schemas.microsoft.com/office/powerpoint/2012/main"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193;p16"/>
          <p:cNvSpPr/>
          <p:nvPr/>
        </p:nvSpPr>
        <p:spPr>
          <a:xfrm>
            <a:off x="0" y="0"/>
            <a:ext cx="9139732" cy="10413360"/>
          </a:xfrm>
          <a:custGeom>
            <a:avLst/>
            <a:gdLst/>
            <a:ahLst/>
            <a:cxnLst/>
            <a:rect l="l" t="t" r="r" b="b"/>
            <a:pathLst>
              <a:path w="6350026" h="635000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95" name="Google Shape;194;p16"/>
          <p:cNvGrpSpPr/>
          <p:nvPr/>
        </p:nvGrpSpPr>
        <p:grpSpPr>
          <a:xfrm>
            <a:off x="9144000" y="-180720"/>
            <a:ext cx="9143280" cy="10467000"/>
            <a:chOff x="9144000" y="-180720"/>
            <a:chExt cx="9143280" cy="10467000"/>
          </a:xfrm>
        </p:grpSpPr>
        <p:sp>
          <p:nvSpPr>
            <p:cNvPr id="296" name="Google Shape;195;p16"/>
            <p:cNvSpPr/>
            <p:nvPr/>
          </p:nvSpPr>
          <p:spPr>
            <a:xfrm>
              <a:off x="9144000" y="0"/>
              <a:ext cx="9143280" cy="10286280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F5F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Google Shape;196;p16"/>
            <p:cNvSpPr/>
            <p:nvPr/>
          </p:nvSpPr>
          <p:spPr>
            <a:xfrm>
              <a:off x="9144000" y="-1807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8" name="Google Shape;197;p16"/>
          <p:cNvSpPr/>
          <p:nvPr/>
        </p:nvSpPr>
        <p:spPr>
          <a:xfrm>
            <a:off x="10008360" y="1542960"/>
            <a:ext cx="7991640" cy="134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D2243"/>
                </a:solidFill>
                <a:latin typeface="Inter"/>
                <a:ea typeface="Inter"/>
              </a:rPr>
              <a:t>Architecture:</a:t>
            </a:r>
            <a:endParaRPr lang="en-US" sz="4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D2243"/>
                </a:solidFill>
                <a:latin typeface="Inter"/>
                <a:ea typeface="Inter"/>
              </a:rPr>
              <a:t>The MVT Pattern in Plexus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9" name="Google Shape;199;p16"/>
          <p:cNvSpPr/>
          <p:nvPr/>
        </p:nvSpPr>
        <p:spPr>
          <a:xfrm>
            <a:off x="10152000" y="3631320"/>
            <a:ext cx="4583520" cy="51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2800" b="0" i="1" strike="noStrike" spc="-1">
                <a:solidFill>
                  <a:srgbClr val="0D2243"/>
                </a:solidFill>
                <a:latin typeface="Bebas Neue"/>
                <a:ea typeface="Inter SemiBold"/>
              </a:rPr>
              <a:t>Key Components: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0" name="Google Shape;200;p16"/>
          <p:cNvSpPr/>
          <p:nvPr/>
        </p:nvSpPr>
        <p:spPr>
          <a:xfrm>
            <a:off x="10224000" y="4855680"/>
            <a:ext cx="6800040" cy="263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1. Models (models.py): Data Structure. Defines the database schema and relationships (e.g., Foreign Keys).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2. Views (views.py): Business Logic. Handles all user requests, authentication, and core functions like Fine Calculation.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3. Templates (.html): User Interface. Renders the final HTML output for the user.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1" name="Google Shape;201;p16"/>
          <p:cNvSpPr/>
          <p:nvPr/>
        </p:nvSpPr>
        <p:spPr>
          <a:xfrm>
            <a:off x="10224000" y="8456040"/>
            <a:ext cx="6800040" cy="65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Benefit: Clear separation of concerns ensures modular, maintainable, and testable code.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302" name="Google Shape;202;p16"/>
          <p:cNvGrpSpPr/>
          <p:nvPr/>
        </p:nvGrpSpPr>
        <p:grpSpPr>
          <a:xfrm>
            <a:off x="664920" y="467280"/>
            <a:ext cx="1661400" cy="828720"/>
            <a:chOff x="664920" y="467280"/>
            <a:chExt cx="1661400" cy="828720"/>
          </a:xfrm>
        </p:grpSpPr>
        <p:sp>
          <p:nvSpPr>
            <p:cNvPr id="303" name="Google Shape;203;p16"/>
            <p:cNvSpPr/>
            <p:nvPr/>
          </p:nvSpPr>
          <p:spPr>
            <a:xfrm>
              <a:off x="664920" y="467280"/>
              <a:ext cx="156492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304" name="Google Shape;204;p16"/>
            <p:cNvSpPr/>
            <p:nvPr/>
          </p:nvSpPr>
          <p:spPr>
            <a:xfrm>
              <a:off x="2231280" y="606960"/>
              <a:ext cx="9504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209;p17"/>
          <p:cNvGrpSpPr/>
          <p:nvPr/>
        </p:nvGrpSpPr>
        <p:grpSpPr>
          <a:xfrm>
            <a:off x="959760" y="5169600"/>
            <a:ext cx="137160" cy="137880"/>
            <a:chOff x="959760" y="5169600"/>
            <a:chExt cx="137160" cy="137880"/>
          </a:xfrm>
        </p:grpSpPr>
        <p:sp>
          <p:nvSpPr>
            <p:cNvPr id="306" name="Google Shape;210;p17"/>
            <p:cNvSpPr/>
            <p:nvPr/>
          </p:nvSpPr>
          <p:spPr>
            <a:xfrm>
              <a:off x="959760" y="5169600"/>
              <a:ext cx="137160" cy="137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Google Shape;211;p17"/>
            <p:cNvSpPr/>
            <p:nvPr/>
          </p:nvSpPr>
          <p:spPr>
            <a:xfrm>
              <a:off x="972360" y="5174280"/>
              <a:ext cx="111960" cy="11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08" name="Google Shape;212;p17"/>
          <p:cNvGrpSpPr/>
          <p:nvPr/>
        </p:nvGrpSpPr>
        <p:grpSpPr>
          <a:xfrm>
            <a:off x="17190360" y="5169600"/>
            <a:ext cx="137160" cy="137880"/>
            <a:chOff x="17190360" y="5169600"/>
            <a:chExt cx="137160" cy="137880"/>
          </a:xfrm>
        </p:grpSpPr>
        <p:sp>
          <p:nvSpPr>
            <p:cNvPr id="309" name="Google Shape;213;p17"/>
            <p:cNvSpPr/>
            <p:nvPr/>
          </p:nvSpPr>
          <p:spPr>
            <a:xfrm>
              <a:off x="17190360" y="5169600"/>
              <a:ext cx="137160" cy="137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FFA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Google Shape;214;p17"/>
            <p:cNvSpPr/>
            <p:nvPr/>
          </p:nvSpPr>
          <p:spPr>
            <a:xfrm>
              <a:off x="17202960" y="5174280"/>
              <a:ext cx="111960" cy="119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1" name="Google Shape;215;p17"/>
          <p:cNvSpPr/>
          <p:nvPr/>
        </p:nvSpPr>
        <p:spPr>
          <a:xfrm>
            <a:off x="1098000" y="5238720"/>
            <a:ext cx="16091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D2243">
                <a:alpha val="40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Google Shape;216;p17"/>
          <p:cNvSpPr/>
          <p:nvPr/>
        </p:nvSpPr>
        <p:spPr>
          <a:xfrm>
            <a:off x="1028880" y="1327320"/>
            <a:ext cx="16229880" cy="80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0D2243"/>
                </a:solidFill>
                <a:latin typeface="Inter"/>
                <a:ea typeface="Inter"/>
              </a:rPr>
              <a:t>Demonstration Walkthrough: A Step-by-Step View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3" name="Google Shape;217;p17"/>
          <p:cNvSpPr/>
          <p:nvPr/>
        </p:nvSpPr>
        <p:spPr>
          <a:xfrm>
            <a:off x="3630960" y="6233760"/>
            <a:ext cx="1875960" cy="9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The Student Experience (Request)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Google Shape;218;p17"/>
          <p:cNvSpPr/>
          <p:nvPr/>
        </p:nvSpPr>
        <p:spPr>
          <a:xfrm>
            <a:off x="8205840" y="6233760"/>
            <a:ext cx="1875960" cy="9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Seamless Admin Workflow (Approval)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5" name="Google Shape;219;p17"/>
          <p:cNvSpPr/>
          <p:nvPr/>
        </p:nvSpPr>
        <p:spPr>
          <a:xfrm>
            <a:off x="12800880" y="6233760"/>
            <a:ext cx="1875960" cy="98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rgbClr val="0D2243"/>
                </a:solidFill>
                <a:latin typeface="Inter"/>
                <a:ea typeface="Inter"/>
              </a:rPr>
              <a:t>Automated Return &amp; Fine Logic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6" name="Google Shape;220;p17"/>
          <p:cNvSpPr/>
          <p:nvPr/>
        </p:nvSpPr>
        <p:spPr>
          <a:xfrm>
            <a:off x="3449520" y="7430040"/>
            <a:ext cx="2238480" cy="164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Log in, browse the real-time catalog, and submit a book borrowing request online.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Google Shape;221;p17"/>
          <p:cNvSpPr/>
          <p:nvPr/>
        </p:nvSpPr>
        <p:spPr>
          <a:xfrm>
            <a:off x="8026920" y="7430040"/>
            <a:ext cx="2238480" cy="230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Showcase the Admin Dashboard, approve the pending request, and demonstrate inventory status update.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Google Shape;222;p17"/>
          <p:cNvSpPr/>
          <p:nvPr/>
        </p:nvSpPr>
        <p:spPr>
          <a:xfrm>
            <a:off x="12600360" y="7430040"/>
            <a:ext cx="2238480" cy="197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D2243"/>
                </a:solidFill>
                <a:latin typeface="Inter"/>
                <a:ea typeface="Inter"/>
              </a:rPr>
              <a:t>Process a book return and highlight the system's ability to instantly and accurately calculate overdue fines.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319" name="Google Shape;223;p17"/>
          <p:cNvGrpSpPr/>
          <p:nvPr/>
        </p:nvGrpSpPr>
        <p:grpSpPr>
          <a:xfrm>
            <a:off x="664920" y="467280"/>
            <a:ext cx="1702080" cy="828720"/>
            <a:chOff x="664920" y="467280"/>
            <a:chExt cx="1702080" cy="828720"/>
          </a:xfrm>
        </p:grpSpPr>
        <p:sp>
          <p:nvSpPr>
            <p:cNvPr id="320" name="Google Shape;224;p17"/>
            <p:cNvSpPr/>
            <p:nvPr/>
          </p:nvSpPr>
          <p:spPr>
            <a:xfrm>
              <a:off x="664920" y="467280"/>
              <a:ext cx="1702080" cy="68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Plexus</a:t>
              </a:r>
              <a:endParaRPr lang="en-US" sz="3770" b="0" strike="noStrike" spc="-1">
                <a:latin typeface="Arial"/>
              </a:endParaRPr>
            </a:p>
          </p:txBody>
        </p:sp>
        <p:sp>
          <p:nvSpPr>
            <p:cNvPr id="321" name="Google Shape;225;p17"/>
            <p:cNvSpPr/>
            <p:nvPr/>
          </p:nvSpPr>
          <p:spPr>
            <a:xfrm>
              <a:off x="2231640" y="606960"/>
              <a:ext cx="108360" cy="6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3770" b="0" strike="noStrike" spc="-1">
                  <a:solidFill>
                    <a:srgbClr val="00FFA3"/>
                  </a:solidFill>
                  <a:latin typeface="Arial"/>
                  <a:ea typeface="Arial"/>
                </a:rPr>
                <a:t>•</a:t>
              </a:r>
              <a:endParaRPr lang="en-US" sz="3770" b="0" strike="noStrike" spc="-1">
                <a:latin typeface="Arial"/>
              </a:endParaRPr>
            </a:p>
          </p:txBody>
        </p:sp>
      </p:grpSp>
      <p:grpSp>
        <p:nvGrpSpPr>
          <p:cNvPr id="322" name="Google Shape;226;p17"/>
          <p:cNvGrpSpPr/>
          <p:nvPr/>
        </p:nvGrpSpPr>
        <p:grpSpPr>
          <a:xfrm>
            <a:off x="3465360" y="4716720"/>
            <a:ext cx="2206800" cy="1228680"/>
            <a:chOff x="3465360" y="4716720"/>
            <a:chExt cx="2206800" cy="1228680"/>
          </a:xfrm>
        </p:grpSpPr>
        <p:grpSp>
          <p:nvGrpSpPr>
            <p:cNvPr id="323" name="Google Shape;227;p17"/>
            <p:cNvGrpSpPr/>
            <p:nvPr/>
          </p:nvGrpSpPr>
          <p:grpSpPr>
            <a:xfrm>
              <a:off x="3465360" y="4716720"/>
              <a:ext cx="2206800" cy="1085760"/>
              <a:chOff x="3465360" y="4716720"/>
              <a:chExt cx="2206800" cy="1085760"/>
            </a:xfrm>
          </p:grpSpPr>
          <p:sp>
            <p:nvSpPr>
              <p:cNvPr id="324" name="Google Shape;228;p17"/>
              <p:cNvSpPr/>
              <p:nvPr/>
            </p:nvSpPr>
            <p:spPr>
              <a:xfrm>
                <a:off x="3465360" y="4776840"/>
                <a:ext cx="2206800" cy="932760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5" name="Google Shape;229;p17"/>
              <p:cNvSpPr/>
              <p:nvPr/>
            </p:nvSpPr>
            <p:spPr>
              <a:xfrm>
                <a:off x="3465360" y="471672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26" name="Google Shape;230;p17"/>
            <p:cNvGrpSpPr/>
            <p:nvPr/>
          </p:nvGrpSpPr>
          <p:grpSpPr>
            <a:xfrm>
              <a:off x="3616560" y="4859640"/>
              <a:ext cx="1904400" cy="1085760"/>
              <a:chOff x="3616560" y="4859640"/>
              <a:chExt cx="1904400" cy="1085760"/>
            </a:xfrm>
          </p:grpSpPr>
          <p:sp>
            <p:nvSpPr>
              <p:cNvPr id="327" name="Google Shape;231;p17"/>
              <p:cNvSpPr/>
              <p:nvPr/>
            </p:nvSpPr>
            <p:spPr>
              <a:xfrm>
                <a:off x="3616560" y="4919760"/>
                <a:ext cx="1904400" cy="646920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8" name="Google Shape;232;p17"/>
              <p:cNvSpPr/>
              <p:nvPr/>
            </p:nvSpPr>
            <p:spPr>
              <a:xfrm>
                <a:off x="3616560" y="485964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9" name="Google Shape;233;p17"/>
            <p:cNvSpPr/>
            <p:nvPr/>
          </p:nvSpPr>
          <p:spPr>
            <a:xfrm>
              <a:off x="4031640" y="5016960"/>
              <a:ext cx="1025640" cy="43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2400" b="1" strike="noStrike" spc="-1">
                  <a:solidFill>
                    <a:srgbClr val="000000"/>
                  </a:solidFill>
                  <a:latin typeface="Inter"/>
                  <a:ea typeface="DejaVu Sans"/>
                </a:rPr>
                <a:t>1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330" name="Google Shape;234;p17"/>
          <p:cNvGrpSpPr/>
          <p:nvPr/>
        </p:nvGrpSpPr>
        <p:grpSpPr>
          <a:xfrm>
            <a:off x="8040240" y="4716720"/>
            <a:ext cx="2206800" cy="1228680"/>
            <a:chOff x="8040240" y="4716720"/>
            <a:chExt cx="2206800" cy="1228680"/>
          </a:xfrm>
        </p:grpSpPr>
        <p:grpSp>
          <p:nvGrpSpPr>
            <p:cNvPr id="331" name="Google Shape;235;p17"/>
            <p:cNvGrpSpPr/>
            <p:nvPr/>
          </p:nvGrpSpPr>
          <p:grpSpPr>
            <a:xfrm>
              <a:off x="8040240" y="4716720"/>
              <a:ext cx="2206800" cy="1085760"/>
              <a:chOff x="8040240" y="4716720"/>
              <a:chExt cx="2206800" cy="1085760"/>
            </a:xfrm>
          </p:grpSpPr>
          <p:sp>
            <p:nvSpPr>
              <p:cNvPr id="332" name="Google Shape;236;p17"/>
              <p:cNvSpPr/>
              <p:nvPr/>
            </p:nvSpPr>
            <p:spPr>
              <a:xfrm>
                <a:off x="8040240" y="4776840"/>
                <a:ext cx="2206800" cy="932760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3" name="Google Shape;237;p17"/>
              <p:cNvSpPr/>
              <p:nvPr/>
            </p:nvSpPr>
            <p:spPr>
              <a:xfrm>
                <a:off x="8040240" y="471672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34" name="Google Shape;238;p17"/>
            <p:cNvGrpSpPr/>
            <p:nvPr/>
          </p:nvGrpSpPr>
          <p:grpSpPr>
            <a:xfrm>
              <a:off x="8191440" y="4859640"/>
              <a:ext cx="1904400" cy="1085760"/>
              <a:chOff x="8191440" y="4859640"/>
              <a:chExt cx="1904400" cy="1085760"/>
            </a:xfrm>
          </p:grpSpPr>
          <p:sp>
            <p:nvSpPr>
              <p:cNvPr id="335" name="Google Shape;239;p17"/>
              <p:cNvSpPr/>
              <p:nvPr/>
            </p:nvSpPr>
            <p:spPr>
              <a:xfrm>
                <a:off x="8191440" y="4919760"/>
                <a:ext cx="1904400" cy="646920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6" name="Google Shape;240;p17"/>
              <p:cNvSpPr/>
              <p:nvPr/>
            </p:nvSpPr>
            <p:spPr>
              <a:xfrm>
                <a:off x="8191440" y="485964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37" name="Google Shape;241;p17"/>
            <p:cNvSpPr/>
            <p:nvPr/>
          </p:nvSpPr>
          <p:spPr>
            <a:xfrm>
              <a:off x="8400600" y="5038560"/>
              <a:ext cx="1025640" cy="43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marL="457200"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2400" b="1" strike="noStrike" spc="-1">
                  <a:solidFill>
                    <a:srgbClr val="000000"/>
                  </a:solidFill>
                  <a:latin typeface="Inter"/>
                  <a:ea typeface="DejaVu Sans"/>
                </a:rPr>
                <a:t>2</a:t>
              </a:r>
              <a:endParaRPr lang="en-US" sz="2400" b="0" strike="noStrike" spc="-1">
                <a:latin typeface="Arial"/>
              </a:endParaRPr>
            </a:p>
          </p:txBody>
        </p:sp>
      </p:grpSp>
      <p:grpSp>
        <p:nvGrpSpPr>
          <p:cNvPr id="338" name="Google Shape;242;p17"/>
          <p:cNvGrpSpPr/>
          <p:nvPr/>
        </p:nvGrpSpPr>
        <p:grpSpPr>
          <a:xfrm>
            <a:off x="12619440" y="4716720"/>
            <a:ext cx="2206800" cy="1228680"/>
            <a:chOff x="12619440" y="4716720"/>
            <a:chExt cx="2206800" cy="1228680"/>
          </a:xfrm>
        </p:grpSpPr>
        <p:grpSp>
          <p:nvGrpSpPr>
            <p:cNvPr id="339" name="Google Shape;243;p17"/>
            <p:cNvGrpSpPr/>
            <p:nvPr/>
          </p:nvGrpSpPr>
          <p:grpSpPr>
            <a:xfrm>
              <a:off x="12619440" y="4716720"/>
              <a:ext cx="2206800" cy="1085760"/>
              <a:chOff x="12619440" y="4716720"/>
              <a:chExt cx="2206800" cy="1085760"/>
            </a:xfrm>
          </p:grpSpPr>
          <p:sp>
            <p:nvSpPr>
              <p:cNvPr id="340" name="Google Shape;244;p17"/>
              <p:cNvSpPr/>
              <p:nvPr/>
            </p:nvSpPr>
            <p:spPr>
              <a:xfrm>
                <a:off x="12619440" y="4776840"/>
                <a:ext cx="2206800" cy="932760"/>
              </a:xfrm>
              <a:custGeom>
                <a:avLst/>
                <a:gdLst/>
                <a:ahLst/>
                <a:cxnLst/>
                <a:rect l="l" t="t" r="r" b="b"/>
                <a:pathLst>
                  <a:path w="1748216" h="739274">
                    <a:moveTo>
                      <a:pt x="350726" y="0"/>
                    </a:moveTo>
                    <a:lnTo>
                      <a:pt x="1397489" y="0"/>
                    </a:lnTo>
                    <a:cubicBezTo>
                      <a:pt x="1490508" y="0"/>
                      <a:pt x="1579716" y="36951"/>
                      <a:pt x="1645490" y="102725"/>
                    </a:cubicBezTo>
                    <a:cubicBezTo>
                      <a:pt x="1711264" y="168499"/>
                      <a:pt x="1748216" y="257708"/>
                      <a:pt x="1748216" y="350726"/>
                    </a:cubicBezTo>
                    <a:lnTo>
                      <a:pt x="1748216" y="388548"/>
                    </a:lnTo>
                    <a:cubicBezTo>
                      <a:pt x="1748216" y="582249"/>
                      <a:pt x="1591190" y="739274"/>
                      <a:pt x="1397489" y="739274"/>
                    </a:cubicBezTo>
                    <a:lnTo>
                      <a:pt x="350726" y="739274"/>
                    </a:lnTo>
                    <a:cubicBezTo>
                      <a:pt x="157025" y="739274"/>
                      <a:pt x="0" y="582249"/>
                      <a:pt x="0" y="388548"/>
                    </a:cubicBezTo>
                    <a:lnTo>
                      <a:pt x="0" y="350726"/>
                    </a:lnTo>
                    <a:cubicBezTo>
                      <a:pt x="0" y="157025"/>
                      <a:pt x="157025" y="0"/>
                      <a:pt x="350726" y="0"/>
                    </a:cubicBez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1" name="Google Shape;245;p17"/>
              <p:cNvSpPr/>
              <p:nvPr/>
            </p:nvSpPr>
            <p:spPr>
              <a:xfrm>
                <a:off x="12619440" y="471672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42" name="Google Shape;246;p17"/>
            <p:cNvGrpSpPr/>
            <p:nvPr/>
          </p:nvGrpSpPr>
          <p:grpSpPr>
            <a:xfrm>
              <a:off x="12770640" y="4859640"/>
              <a:ext cx="1904400" cy="1085760"/>
              <a:chOff x="12770640" y="4859640"/>
              <a:chExt cx="1904400" cy="1085760"/>
            </a:xfrm>
          </p:grpSpPr>
          <p:sp>
            <p:nvSpPr>
              <p:cNvPr id="343" name="Google Shape;247;p17"/>
              <p:cNvSpPr/>
              <p:nvPr/>
            </p:nvSpPr>
            <p:spPr>
              <a:xfrm>
                <a:off x="12770640" y="4919760"/>
                <a:ext cx="1904400" cy="646920"/>
              </a:xfrm>
              <a:custGeom>
                <a:avLst/>
                <a:gdLst/>
                <a:ahLst/>
                <a:cxnLst/>
                <a:rect l="l" t="t" r="r" b="b"/>
                <a:pathLst>
                  <a:path w="1508723" h="512966">
                    <a:moveTo>
                      <a:pt x="256483" y="0"/>
                    </a:moveTo>
                    <a:lnTo>
                      <a:pt x="1252240" y="0"/>
                    </a:lnTo>
                    <a:cubicBezTo>
                      <a:pt x="1393892" y="0"/>
                      <a:pt x="1508723" y="114831"/>
                      <a:pt x="1508723" y="256483"/>
                    </a:cubicBezTo>
                    <a:lnTo>
                      <a:pt x="1508723" y="256483"/>
                    </a:lnTo>
                    <a:cubicBezTo>
                      <a:pt x="1508723" y="324506"/>
                      <a:pt x="1481701" y="389744"/>
                      <a:pt x="1433601" y="437844"/>
                    </a:cubicBezTo>
                    <a:cubicBezTo>
                      <a:pt x="1385501" y="485944"/>
                      <a:pt x="1320264" y="512966"/>
                      <a:pt x="1252240" y="512966"/>
                    </a:cubicBezTo>
                    <a:lnTo>
                      <a:pt x="256483" y="512966"/>
                    </a:lnTo>
                    <a:cubicBezTo>
                      <a:pt x="114831" y="512966"/>
                      <a:pt x="0" y="398135"/>
                      <a:pt x="0" y="256483"/>
                    </a:cubicBezTo>
                    <a:lnTo>
                      <a:pt x="0" y="256483"/>
                    </a:lnTo>
                    <a:cubicBezTo>
                      <a:pt x="0" y="114831"/>
                      <a:pt x="114831" y="0"/>
                      <a:pt x="256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4" name="Google Shape;248;p17"/>
              <p:cNvSpPr/>
              <p:nvPr/>
            </p:nvSpPr>
            <p:spPr>
              <a:xfrm>
                <a:off x="12770640" y="4859640"/>
                <a:ext cx="1025640" cy="1085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5" name="Google Shape;249;p17"/>
            <p:cNvSpPr/>
            <p:nvPr/>
          </p:nvSpPr>
          <p:spPr>
            <a:xfrm>
              <a:off x="13136040" y="5016960"/>
              <a:ext cx="1025640" cy="439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ct val="120000"/>
                </a:lnSpc>
                <a:buNone/>
                <a:tabLst>
                  <a:tab pos="0" algn="l"/>
                </a:tabLst>
              </a:pPr>
              <a:r>
                <a:rPr lang="en-US" sz="2400" b="1" strike="noStrike" spc="-1">
                  <a:solidFill>
                    <a:srgbClr val="0D2243"/>
                  </a:solidFill>
                  <a:latin typeface="Inter"/>
                  <a:ea typeface="Inter"/>
                </a:rPr>
                <a:t>3</a:t>
              </a:r>
              <a:endParaRPr lang="en-US" sz="24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88888"/>
      </a:dk2>
      <a:lt2>
        <a:srgbClr val="00FFA3"/>
      </a:lt2>
      <a:accent1>
        <a:srgbClr val="0D2243"/>
      </a:accent1>
      <a:accent2>
        <a:srgbClr val="F5F5F7"/>
      </a:accent2>
      <a:accent3>
        <a:srgbClr val="00FFA3"/>
      </a:accent3>
      <a:accent4>
        <a:srgbClr val="0D2243"/>
      </a:accent4>
      <a:accent5>
        <a:srgbClr val="98A1AF"/>
      </a:accent5>
      <a:accent6>
        <a:srgbClr val="F5F5F7"/>
      </a:accent6>
      <a:hlink>
        <a:srgbClr val="0D2243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4155</Words>
  <Application>Microsoft Office PowerPoint</Application>
  <PresentationFormat>Custom</PresentationFormat>
  <Paragraphs>218</Paragraphs>
  <Slides>12</Slides>
  <Notes>0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25</cp:revision>
  <dcterms:created xsi:type="dcterms:W3CDTF">2025-10-26T05:08:37Z</dcterms:created>
  <dcterms:modified xsi:type="dcterms:W3CDTF">2025-10-26T05:22:42Z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  <property fmtid="{D5CDD505-2E9C-101B-9397-08002B2CF9AE}" pid="4" name="Slides">
    <vt:i4>12</vt:i4>
  </property>
</Properties>
</file>